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Caveat" panose="020B060402020202020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raine McArthur" initials="" lastIdx="2" clrIdx="0"/>
  <p:cmAuthor id="1" name="Stasia Kennedy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9564" autoAdjust="0"/>
  </p:normalViewPr>
  <p:slideViewPr>
    <p:cSldViewPr snapToGrid="0">
      <p:cViewPr varScale="1">
        <p:scale>
          <a:sx n="48" d="100"/>
          <a:sy n="48" d="100"/>
        </p:scale>
        <p:origin x="19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19T02:41:12.298" idx="1">
    <p:pos x="6000" y="100"/>
    <p:text>This is a South Westland photo of Anthony on our veranda
and obviously a keeper</p:text>
  </p:cm>
  <p:cm authorId="0" dt="2018-03-19T02:48:06.968" idx="1">
    <p:pos x="6000" y="0"/>
    <p:text>This too is stunning - quote and image and Synod direction all in sync.  I love it!!!!</p:text>
  </p:cm>
  <p:cm authorId="0" dt="2018-03-19T02:48:06.968" idx="2">
    <p:pos x="6000" y="200"/>
    <p:text>I would say so 😊😊😊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40162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>
              <a:buNone/>
            </a:pPr>
            <a:r>
              <a:rPr lang="en-US" sz="11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SYNOD PRIORITY 8 	</a:t>
            </a:r>
            <a:endParaRPr lang="en-NZ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58750" indent="0">
              <a:buNone/>
            </a:pPr>
            <a:r>
              <a:rPr lang="en-US" sz="1100" b="1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TE WHAINGA MATUA 8 O TE HĪKOI TAHI</a:t>
            </a:r>
            <a:r>
              <a:rPr lang="en-US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endParaRPr lang="en-NZ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58750" indent="0"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</a:t>
            </a:r>
            <a:endParaRPr lang="en-NZ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58750" indent="0"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GO YOU ARE SENT 	…  to care for creation</a:t>
            </a:r>
            <a:endParaRPr lang="en-NZ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58750" indent="0">
              <a:buNone/>
            </a:pP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HAERE TUKUNA     	...  </a:t>
            </a:r>
            <a:r>
              <a:rPr lang="en-NZ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ki</a:t>
            </a: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NZ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te</a:t>
            </a: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NZ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manaaki</a:t>
            </a: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NZ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NZ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te</a:t>
            </a: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NZ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ao</a:t>
            </a: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NZ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tūroa</a:t>
            </a:r>
            <a:endParaRPr lang="en-NZ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58750" indent="0">
              <a:buNone/>
            </a:pPr>
            <a:r>
              <a:rPr lang="en-NZ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158750" indent="0"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“Teach us to discover the worth of each thing, to be filled with awe and contemplation, to recognize that we are profoundly UNITED with every creature”</a:t>
            </a:r>
            <a:endParaRPr lang="en-NZ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58750" indent="0">
              <a:buNone/>
            </a:pPr>
            <a:r>
              <a:rPr lang="en-NZ" sz="1100" b="1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Akohia</a:t>
            </a:r>
            <a:r>
              <a:rPr lang="en-US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mai</a:t>
            </a:r>
            <a:r>
              <a:rPr lang="en-US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kia</a:t>
            </a:r>
            <a:r>
              <a:rPr lang="en-US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kite </a:t>
            </a:r>
            <a:r>
              <a:rPr lang="en-US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atu</a:t>
            </a:r>
            <a:r>
              <a:rPr lang="en-US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te</a:t>
            </a:r>
            <a:r>
              <a:rPr lang="en-US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mana o </a:t>
            </a:r>
            <a:r>
              <a:rPr lang="en-US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ngā</a:t>
            </a:r>
            <a:r>
              <a:rPr lang="en-US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mea </a:t>
            </a:r>
            <a:r>
              <a:rPr lang="en-US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katoa</a:t>
            </a:r>
            <a:r>
              <a:rPr lang="en-US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 ā </a:t>
            </a:r>
            <a:r>
              <a:rPr lang="en-US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kia</a:t>
            </a:r>
            <a:r>
              <a:rPr lang="en-US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ihiihi</a:t>
            </a:r>
            <a:r>
              <a:rPr lang="en-US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kia</a:t>
            </a:r>
            <a:r>
              <a:rPr lang="en-US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whaiwhakaaro</a:t>
            </a:r>
            <a:r>
              <a:rPr lang="en-US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 ā, </a:t>
            </a:r>
            <a:r>
              <a:rPr lang="en-US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kia</a:t>
            </a:r>
            <a:r>
              <a:rPr lang="en-US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mārama</a:t>
            </a:r>
            <a:r>
              <a:rPr lang="en-US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ai</a:t>
            </a:r>
            <a:r>
              <a:rPr lang="en-US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tātou</a:t>
            </a:r>
            <a:r>
              <a:rPr lang="en-US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KOTAHI </a:t>
            </a:r>
            <a:r>
              <a:rPr lang="en-US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te</a:t>
            </a:r>
            <a:r>
              <a:rPr lang="en-US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manatapu</a:t>
            </a:r>
            <a:r>
              <a:rPr lang="en-US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US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ngā</a:t>
            </a:r>
            <a:r>
              <a:rPr lang="en-US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mea </a:t>
            </a:r>
            <a:r>
              <a:rPr lang="en-US" sz="1100" b="0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katoa</a:t>
            </a:r>
            <a:r>
              <a:rPr lang="en-US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.”  </a:t>
            </a:r>
            <a:r>
              <a:rPr lang="en-NZ" sz="1100" b="1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</a:t>
            </a:r>
            <a:endParaRPr lang="en-NZ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58750" indent="0">
              <a:buNone/>
            </a:pPr>
            <a:r>
              <a:rPr lang="en-US" sz="11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</a:t>
            </a:r>
            <a:endParaRPr lang="en-NZ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58750" indent="0">
              <a:buNone/>
            </a:pPr>
            <a:r>
              <a:rPr lang="en-US" sz="11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Pope Francis</a:t>
            </a:r>
            <a:endParaRPr lang="en-NZ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58750" indent="0">
              <a:buNone/>
            </a:pPr>
            <a:r>
              <a:rPr lang="en-US" sz="1100" b="1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Pāpā</a:t>
            </a:r>
            <a:r>
              <a:rPr lang="en-US" sz="1100" b="1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1" i="1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Werahiko</a:t>
            </a:r>
            <a:endParaRPr lang="en-NZ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58750" indent="0">
              <a:buNone/>
            </a:pPr>
            <a:r>
              <a:rPr lang="en-NZ" sz="11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</a:t>
            </a:r>
            <a:endParaRPr lang="en-NZ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58750" indent="0">
              <a:buNone/>
            </a:pPr>
            <a:r>
              <a:rPr lang="en-NZ" sz="11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ENCYCLICAL LETTER: </a:t>
            </a:r>
            <a:r>
              <a:rPr lang="en-NZ" sz="1100" b="1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LAUDATO SI’</a:t>
            </a:r>
            <a:endParaRPr lang="en-NZ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58750" indent="0">
              <a:buNone/>
            </a:pPr>
            <a:r>
              <a:rPr lang="en-NZ" sz="11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OF THE HOLY FATHER FRANCIS ON CARE FOR OUR COMMON HOME  </a:t>
            </a:r>
            <a:r>
              <a:rPr lang="en-US" sz="11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[2015]</a:t>
            </a:r>
            <a:endParaRPr lang="en-NZ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58750" indent="0">
              <a:buNone/>
            </a:pPr>
            <a:r>
              <a:rPr lang="en-US" sz="11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</a:t>
            </a:r>
            <a:endParaRPr lang="en-NZ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58750" indent="0">
              <a:buNone/>
            </a:pPr>
            <a:r>
              <a:rPr lang="en-US" sz="11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</a:t>
            </a:r>
            <a:endParaRPr lang="en-NZ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58750" indent="0">
              <a:buNone/>
            </a:pPr>
            <a:r>
              <a:rPr lang="en-US" sz="11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F U L </a:t>
            </a:r>
            <a:r>
              <a:rPr lang="en-US" sz="1100" b="1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11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  T E X T </a:t>
            </a:r>
            <a:endParaRPr lang="en-NZ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58750" indent="0">
              <a:buNone/>
            </a:pPr>
            <a:r>
              <a:rPr lang="en-NZ" sz="1100" b="1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 prayer for our earth</a:t>
            </a:r>
            <a:endParaRPr lang="en-NZ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58750" indent="0">
              <a:buNone/>
            </a:pP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All-powerful God, you are present in the whole universe and in the smallest of your creatures.</a:t>
            </a:r>
            <a:b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You embrace with your tenderness all that exists.</a:t>
            </a:r>
            <a:b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Pour out upon us the power of your love,</a:t>
            </a:r>
            <a:b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that we may protect life and beauty.</a:t>
            </a:r>
            <a:endParaRPr lang="en-NZ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58750" indent="0">
              <a:buNone/>
            </a:pP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Fill us with peace, that we may live</a:t>
            </a:r>
            <a:b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as brothers and sisters, harming no one.</a:t>
            </a:r>
            <a:b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O God of the poor,</a:t>
            </a:r>
            <a:b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help us to rescue the abandoned and forgotten of this earth, so precious in your eyes.</a:t>
            </a:r>
            <a:b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Bring healing to our lives,</a:t>
            </a:r>
            <a:b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that we may protect the world and not prey on it,</a:t>
            </a:r>
            <a:b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that we may sow beauty, not pollution and destruction. Touch the hearts</a:t>
            </a:r>
            <a:b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of those who look only for gain</a:t>
            </a:r>
            <a:b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at the expense of the poor and the earth.</a:t>
            </a:r>
            <a:b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r>
              <a:rPr lang="en-NZ" sz="1100" b="1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Teach us to discover the worth of each thing,</a:t>
            </a:r>
            <a:br>
              <a:rPr lang="en-NZ" sz="1100" b="1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r>
              <a:rPr lang="en-NZ" sz="1100" b="1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to be filled with awe and contemplation,</a:t>
            </a:r>
            <a:br>
              <a:rPr lang="en-NZ" sz="1100" b="1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r>
              <a:rPr lang="en-NZ" sz="1100" b="1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to recognize that we are profoundly united</a:t>
            </a:r>
            <a:br>
              <a:rPr lang="en-NZ" sz="1100" b="1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r>
              <a:rPr lang="en-NZ" sz="1100" b="1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with every creature</a:t>
            </a: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as we journey towards your infinite light.</a:t>
            </a:r>
            <a:b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We thank you for being with us each day.</a:t>
            </a:r>
            <a:b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Encourage us, we pray, in our struggle</a:t>
            </a:r>
            <a:b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for justice, love and peace.</a:t>
            </a:r>
            <a:endParaRPr lang="en-NZ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58750" indent="0">
              <a:buNone/>
            </a:pPr>
            <a:r>
              <a:rPr lang="en-NZ" sz="1100" b="0" i="1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</a:t>
            </a:r>
            <a:endParaRPr lang="en-NZ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58750" indent="0">
              <a:buNone/>
            </a:pPr>
            <a:r>
              <a:rPr lang="en-NZ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158750" indent="0">
              <a:buNone/>
            </a:pPr>
            <a:r>
              <a:rPr lang="en-US" sz="11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Translations prepared by Deacon Danny </a:t>
            </a:r>
            <a:r>
              <a:rPr lang="en-US" sz="1100" b="1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Karatea</a:t>
            </a:r>
            <a:r>
              <a:rPr lang="en-US" sz="11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-Goddard, July 2018</a:t>
            </a:r>
            <a:endParaRPr lang="en-NZ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58750" indent="0">
              <a:buNone/>
            </a:pPr>
            <a:r>
              <a:rPr lang="en-NZ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NZ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endParaRPr sz="1000" b="1" dirty="0"/>
          </a:p>
        </p:txBody>
      </p:sp>
    </p:spTree>
    <p:extLst>
      <p:ext uri="{BB962C8B-B14F-4D97-AF65-F5344CB8AC3E}">
        <p14:creationId xmlns:p14="http://schemas.microsoft.com/office/powerpoint/2010/main" val="2500633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-59634"/>
            <a:ext cx="9144003" cy="5143500"/>
            <a:chOff x="0" y="0"/>
            <a:chExt cx="9144003" cy="5143500"/>
          </a:xfrm>
        </p:grpSpPr>
        <p:pic>
          <p:nvPicPr>
            <p:cNvPr id="54" name="Shape 54"/>
            <p:cNvPicPr preferRelativeResize="0"/>
            <p:nvPr/>
          </p:nvPicPr>
          <p:blipFill rotWithShape="1">
            <a:blip r:embed="rId3">
              <a:alphaModFix/>
            </a:blip>
            <a:srcRect b="16036"/>
            <a:stretch/>
          </p:blipFill>
          <p:spPr>
            <a:xfrm>
              <a:off x="0" y="58457"/>
              <a:ext cx="9144003" cy="508504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5" name="Shape 55"/>
            <p:cNvSpPr txBox="1"/>
            <p:nvPr/>
          </p:nvSpPr>
          <p:spPr>
            <a:xfrm>
              <a:off x="1909942" y="3235631"/>
              <a:ext cx="6998100" cy="176054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600" b="1" i="1" dirty="0">
                  <a:latin typeface="Caveat"/>
                  <a:ea typeface="Caveat"/>
                  <a:cs typeface="Caveat"/>
                  <a:sym typeface="Caveat"/>
                </a:rPr>
                <a:t>        </a:t>
              </a:r>
              <a:r>
                <a:rPr lang="en" sz="3600" b="1" dirty="0" smtClean="0">
                  <a:solidFill>
                    <a:srgbClr val="FFFFFF"/>
                  </a:solidFill>
                  <a:latin typeface="Caveat"/>
                  <a:ea typeface="Caveat"/>
                  <a:cs typeface="Caveat"/>
                  <a:sym typeface="Caveat"/>
                </a:rPr>
                <a:t>to </a:t>
              </a:r>
              <a:r>
                <a:rPr lang="en" sz="3600" b="1" dirty="0">
                  <a:solidFill>
                    <a:srgbClr val="FFFFFF"/>
                  </a:solidFill>
                  <a:latin typeface="Caveat"/>
                  <a:ea typeface="Caveat"/>
                  <a:cs typeface="Caveat"/>
                  <a:sym typeface="Caveat"/>
                </a:rPr>
                <a:t>recognize that we are profoundly </a:t>
              </a:r>
              <a:endParaRPr sz="3600" b="1" dirty="0">
                <a:solidFill>
                  <a:srgbClr val="FFFFFF"/>
                </a:solidFill>
                <a:latin typeface="Caveat"/>
                <a:ea typeface="Caveat"/>
                <a:cs typeface="Caveat"/>
                <a:sym typeface="Caveat"/>
              </a:endParaRPr>
            </a:p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4800" b="1" dirty="0" smtClean="0">
                  <a:latin typeface="Caveat"/>
                  <a:ea typeface="Caveat"/>
                  <a:cs typeface="Caveat"/>
                  <a:sym typeface="Caveat"/>
                </a:rPr>
                <a:t>UNITED </a:t>
              </a:r>
              <a:r>
                <a:rPr lang="en" sz="5200" b="1" dirty="0">
                  <a:latin typeface="Caveat"/>
                  <a:ea typeface="Caveat"/>
                  <a:cs typeface="Caveat"/>
                  <a:sym typeface="Caveat"/>
                </a:rPr>
                <a:t>with every creature</a:t>
              </a:r>
              <a:endParaRPr sz="5200" b="1" dirty="0">
                <a:solidFill>
                  <a:srgbClr val="FFFFFF"/>
                </a:solidFill>
                <a:latin typeface="Caveat"/>
                <a:ea typeface="Caveat"/>
                <a:cs typeface="Caveat"/>
                <a:sym typeface="Caveat"/>
              </a:endParaRPr>
            </a:p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 dirty="0">
                <a:solidFill>
                  <a:srgbClr val="FFFFFF"/>
                </a:solidFill>
              </a:endParaRPr>
            </a:p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 dirty="0">
                  <a:solidFill>
                    <a:srgbClr val="FFFFFF"/>
                  </a:solidFill>
                </a:rPr>
                <a:t>POPE FRANCIS - 2015</a:t>
              </a:r>
              <a:endParaRPr b="1" dirty="0">
                <a:solidFill>
                  <a:srgbClr val="FFFFFF"/>
                </a:solidFill>
              </a:endParaRPr>
            </a:p>
          </p:txBody>
        </p:sp>
        <p:sp>
          <p:nvSpPr>
            <p:cNvPr id="56" name="Shape 56"/>
            <p:cNvSpPr txBox="1"/>
            <p:nvPr/>
          </p:nvSpPr>
          <p:spPr>
            <a:xfrm>
              <a:off x="1414825" y="0"/>
              <a:ext cx="7648200" cy="79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800" b="1" dirty="0">
                  <a:solidFill>
                    <a:schemeClr val="tx1"/>
                  </a:solidFill>
                </a:rPr>
                <a:t>… to care for creation</a:t>
              </a:r>
              <a:endParaRPr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Shape 57"/>
            <p:cNvSpPr/>
            <p:nvPr/>
          </p:nvSpPr>
          <p:spPr>
            <a:xfrm rot="-5400000">
              <a:off x="-1460155" y="2098770"/>
              <a:ext cx="4499685" cy="944575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lang="en-NZ" b="1" i="0" dirty="0" smtClean="0">
                  <a:ln w="9525" cap="flat" cmpd="sng">
                    <a:solidFill>
                      <a:srgbClr val="595959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FFFF"/>
                  </a:solidFill>
                  <a:latin typeface="Arial"/>
                </a:rPr>
                <a:t>HAERE  TUKUNA</a:t>
              </a:r>
              <a:endParaRPr b="1" i="0" dirty="0">
                <a:ln w="9525" cap="flat" cmpd="sng">
                  <a:solidFill>
                    <a:srgbClr val="595959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8" name="Shape 58"/>
            <p:cNvSpPr txBox="1"/>
            <p:nvPr/>
          </p:nvSpPr>
          <p:spPr>
            <a:xfrm>
              <a:off x="3130658" y="1114552"/>
              <a:ext cx="5777384" cy="19737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200" b="1" dirty="0">
                  <a:solidFill>
                    <a:srgbClr val="FFFFFF"/>
                  </a:solidFill>
                  <a:latin typeface="Caveat"/>
                  <a:ea typeface="Caveat"/>
                  <a:cs typeface="Caveat"/>
                  <a:sym typeface="Caveat"/>
                </a:rPr>
                <a:t>T</a:t>
              </a:r>
              <a:r>
                <a:rPr lang="en" sz="4000" b="1" dirty="0">
                  <a:solidFill>
                    <a:srgbClr val="FFFFFF"/>
                  </a:solidFill>
                  <a:latin typeface="Caveat"/>
                  <a:ea typeface="Caveat"/>
                  <a:cs typeface="Caveat"/>
                  <a:sym typeface="Caveat"/>
                </a:rPr>
                <a:t>each us to discover the worth </a:t>
              </a:r>
              <a:endParaRPr sz="4000" b="1" dirty="0">
                <a:solidFill>
                  <a:srgbClr val="FFFFFF"/>
                </a:solidFill>
                <a:latin typeface="Caveat"/>
                <a:ea typeface="Caveat"/>
                <a:cs typeface="Caveat"/>
                <a:sym typeface="Caveat"/>
              </a:endParaRPr>
            </a:p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4000" b="1" dirty="0">
                  <a:solidFill>
                    <a:srgbClr val="FFFFFF"/>
                  </a:solidFill>
                  <a:latin typeface="Caveat"/>
                  <a:ea typeface="Caveat"/>
                  <a:cs typeface="Caveat"/>
                  <a:sym typeface="Caveat"/>
                </a:rPr>
                <a:t>of each thing, to be filled with </a:t>
              </a:r>
              <a:r>
                <a:rPr lang="en" sz="5400" b="1" dirty="0">
                  <a:solidFill>
                    <a:srgbClr val="FFFFFF"/>
                  </a:solidFill>
                  <a:latin typeface="Caveat"/>
                  <a:ea typeface="Caveat"/>
                  <a:cs typeface="Caveat"/>
                  <a:sym typeface="Caveat"/>
                </a:rPr>
                <a:t>awe </a:t>
              </a:r>
              <a:r>
                <a:rPr lang="en" sz="4000" b="1" dirty="0">
                  <a:solidFill>
                    <a:srgbClr val="FFFFFF"/>
                  </a:solidFill>
                  <a:latin typeface="Caveat"/>
                  <a:ea typeface="Caveat"/>
                  <a:cs typeface="Caveat"/>
                  <a:sym typeface="Caveat"/>
                </a:rPr>
                <a:t>and </a:t>
              </a:r>
              <a:r>
                <a:rPr lang="en" sz="5400" b="1" dirty="0">
                  <a:solidFill>
                    <a:srgbClr val="FFFFFF"/>
                  </a:solidFill>
                  <a:latin typeface="Caveat"/>
                  <a:ea typeface="Caveat"/>
                  <a:cs typeface="Caveat"/>
                  <a:sym typeface="Caveat"/>
                </a:rPr>
                <a:t>contemplation,</a:t>
              </a:r>
              <a:endParaRPr sz="1600" b="1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43</Words>
  <Application>Microsoft Office PowerPoint</Application>
  <PresentationFormat>On-screen Show (16:9)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Caveat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Stasia</dc:creator>
  <cp:lastModifiedBy>Stasia</cp:lastModifiedBy>
  <cp:revision>14</cp:revision>
  <dcterms:modified xsi:type="dcterms:W3CDTF">2018-09-06T15:37:15Z</dcterms:modified>
</cp:coreProperties>
</file>