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0688638" cy="1512411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736600" indent="-2794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1474788" indent="-560388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2211388" indent="-839788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2949575" indent="-1120775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221"/>
    <a:srgbClr val="890845"/>
    <a:srgbClr val="89F45D"/>
    <a:srgbClr val="006F33"/>
    <a:srgbClr val="00663C"/>
    <a:srgbClr val="006633"/>
    <a:srgbClr val="5F5E5B"/>
    <a:srgbClr val="FD5485"/>
    <a:srgbClr val="D7021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546" y="3084"/>
      </p:cViewPr>
      <p:guideLst>
        <p:guide orient="horz" pos="4763"/>
        <p:guide pos="33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" charset="0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" charset="0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" charset="0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EFF1C-419A-479F-B413-3D0AD0ADEAD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15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73660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itchFamily="-1" charset="0"/>
        <a:ea typeface="ＭＳ Ｐゴシック" pitchFamily="-1" charset="-128"/>
        <a:cs typeface="+mn-cs"/>
      </a:defRPr>
    </a:lvl2pPr>
    <a:lvl3pPr marL="14747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itchFamily="-1" charset="0"/>
        <a:ea typeface="ＭＳ Ｐゴシック" pitchFamily="-1" charset="-128"/>
        <a:cs typeface="+mn-cs"/>
      </a:defRPr>
    </a:lvl3pPr>
    <a:lvl4pPr marL="22113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itchFamily="-1" charset="0"/>
        <a:ea typeface="ＭＳ Ｐゴシック" pitchFamily="-1" charset="-128"/>
        <a:cs typeface="+mn-cs"/>
      </a:defRPr>
    </a:lvl4pPr>
    <a:lvl5pPr marL="29495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pitchFamily="-1" charset="0"/>
        <a:ea typeface="ＭＳ Ｐゴシック" pitchFamily="-1" charset="-128"/>
        <a:cs typeface="+mn-cs"/>
      </a:defRPr>
    </a:lvl5pPr>
    <a:lvl6pPr marL="3687318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BF817-7D44-4773-AD3D-856BE308FE4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BF817-7D44-4773-AD3D-856BE308FE4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BF817-7D44-4773-AD3D-856BE308FE4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BF817-7D44-4773-AD3D-856BE308FE4B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BF817-7D44-4773-AD3D-856BE308FE4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4697403"/>
            <a:ext cx="9085342" cy="3242756"/>
          </a:xfrm>
        </p:spPr>
        <p:txBody>
          <a:bodyPr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8570331"/>
            <a:ext cx="7482047" cy="3865051"/>
          </a:xfrm>
        </p:spPr>
        <p:txBody>
          <a:bodyPr/>
          <a:lstStyle>
            <a:lvl1pPr marL="0" indent="0" algn="ctr">
              <a:buNone/>
              <a:defRPr/>
            </a:lvl1pPr>
            <a:lvl2pPr marL="737464" indent="0" algn="ctr">
              <a:buNone/>
              <a:defRPr/>
            </a:lvl2pPr>
            <a:lvl3pPr marL="1474927" indent="0" algn="ctr">
              <a:buNone/>
              <a:defRPr/>
            </a:lvl3pPr>
            <a:lvl4pPr marL="2212391" indent="0" algn="ctr">
              <a:buNone/>
              <a:defRPr/>
            </a:lvl4pPr>
            <a:lvl5pPr marL="2949854" indent="0" algn="ctr">
              <a:buNone/>
              <a:defRPr/>
            </a:lvl5pPr>
            <a:lvl6pPr marL="3687318" indent="0" algn="ctr">
              <a:buNone/>
              <a:defRPr/>
            </a:lvl6pPr>
            <a:lvl7pPr marL="4424782" indent="0" algn="ctr">
              <a:buNone/>
              <a:defRPr/>
            </a:lvl7pPr>
            <a:lvl8pPr marL="5162245" indent="0" algn="ctr">
              <a:buNone/>
              <a:defRPr/>
            </a:lvl8pPr>
            <a:lvl9pPr marL="5899709" indent="0" algn="ctr">
              <a:buNone/>
              <a:defRPr/>
            </a:lvl9pPr>
          </a:lstStyle>
          <a:p>
            <a:r>
              <a:rPr lang="mi-NZ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52419-66E7-4312-A076-4D59E098409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98F59-B4DB-4A93-B864-FDACB613CC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15655" y="1344366"/>
            <a:ext cx="2271336" cy="12099290"/>
          </a:xfrm>
        </p:spPr>
        <p:txBody>
          <a:bodyPr vert="eaVert"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1649" y="1344366"/>
            <a:ext cx="6576481" cy="12099290"/>
          </a:xfrm>
        </p:spPr>
        <p:txBody>
          <a:bodyPr vert="eaVert"/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D90B4-0636-4D1C-9BFA-9DB7D62E8A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E4FC0-0C81-418B-9123-8241BCDB33B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711" y="9717769"/>
            <a:ext cx="9085342" cy="3003817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711" y="6409369"/>
            <a:ext cx="9085342" cy="3308400"/>
          </a:xfrm>
        </p:spPr>
        <p:txBody>
          <a:bodyPr anchor="b"/>
          <a:lstStyle>
            <a:lvl1pPr marL="0" indent="0">
              <a:buNone/>
              <a:defRPr sz="3200"/>
            </a:lvl1pPr>
            <a:lvl2pPr marL="737464" indent="0">
              <a:buNone/>
              <a:defRPr sz="2900"/>
            </a:lvl2pPr>
            <a:lvl3pPr marL="1474927" indent="0">
              <a:buNone/>
              <a:defRPr sz="2600"/>
            </a:lvl3pPr>
            <a:lvl4pPr marL="2212391" indent="0">
              <a:buNone/>
              <a:defRPr sz="2300"/>
            </a:lvl4pPr>
            <a:lvl5pPr marL="2949854" indent="0">
              <a:buNone/>
              <a:defRPr sz="2300"/>
            </a:lvl5pPr>
            <a:lvl6pPr marL="3687318" indent="0">
              <a:buNone/>
              <a:defRPr sz="2300"/>
            </a:lvl6pPr>
            <a:lvl7pPr marL="4424782" indent="0">
              <a:buNone/>
              <a:defRPr sz="2300"/>
            </a:lvl7pPr>
            <a:lvl8pPr marL="5162245" indent="0">
              <a:buNone/>
              <a:defRPr sz="2300"/>
            </a:lvl8pPr>
            <a:lvl9pPr marL="5899709" indent="0">
              <a:buNone/>
              <a:defRPr sz="2300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A1589-6FA2-4AFD-89D2-A048F8D1649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1648" y="4369188"/>
            <a:ext cx="4423909" cy="907446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081" y="4369188"/>
            <a:ext cx="4423909" cy="907446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F7588-F494-48DE-B1A2-3FB842086C5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6541"/>
            <a:ext cx="9619774" cy="2520686"/>
          </a:xfrm>
        </p:spPr>
        <p:txBody>
          <a:bodyPr/>
          <a:lstStyle>
            <a:lvl1pPr>
              <a:defRPr/>
            </a:lvl1pPr>
          </a:lstStyle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3384547"/>
            <a:ext cx="4723290" cy="14126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4797181"/>
            <a:ext cx="4723290" cy="871211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0918" y="3384547"/>
            <a:ext cx="4723289" cy="14126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0918" y="4797181"/>
            <a:ext cx="4723289" cy="871211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6FD59-E375-4384-A87C-FB4C08064F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11F9F-4A4A-47BF-9DEE-C64E960B24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78F03-8D44-4252-B61C-004F74925F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1289"/>
            <a:ext cx="3515870" cy="256269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1" y="601290"/>
            <a:ext cx="5975245" cy="1290801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3163986"/>
            <a:ext cx="3515870" cy="10345313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F2113-71EE-487B-976C-4DEFE702594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67" y="10586879"/>
            <a:ext cx="6413183" cy="12498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67" y="1352243"/>
            <a:ext cx="6413183" cy="9074468"/>
          </a:xfrm>
        </p:spPr>
        <p:txBody>
          <a:bodyPr/>
          <a:lstStyle>
            <a:lvl1pPr marL="0" indent="0">
              <a:buNone/>
              <a:defRPr sz="5200"/>
            </a:lvl1pPr>
            <a:lvl2pPr marL="737464" indent="0">
              <a:buNone/>
              <a:defRPr sz="4500"/>
            </a:lvl2pPr>
            <a:lvl3pPr marL="1474927" indent="0">
              <a:buNone/>
              <a:defRPr sz="3900"/>
            </a:lvl3pPr>
            <a:lvl4pPr marL="2212391" indent="0">
              <a:buNone/>
              <a:defRPr sz="3200"/>
            </a:lvl4pPr>
            <a:lvl5pPr marL="2949854" indent="0">
              <a:buNone/>
              <a:defRPr sz="3200"/>
            </a:lvl5pPr>
            <a:lvl6pPr marL="3687318" indent="0">
              <a:buNone/>
              <a:defRPr sz="3200"/>
            </a:lvl6pPr>
            <a:lvl7pPr marL="4424782" indent="0">
              <a:buNone/>
              <a:defRPr sz="3200"/>
            </a:lvl7pPr>
            <a:lvl8pPr marL="5162245" indent="0">
              <a:buNone/>
              <a:defRPr sz="3200"/>
            </a:lvl8pPr>
            <a:lvl9pPr marL="5899709" indent="0">
              <a:buNone/>
              <a:defRPr sz="32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67" y="11836719"/>
            <a:ext cx="6413183" cy="1774983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99CDF-6E2D-4BF4-9823-F7BDDBA7B6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344613"/>
            <a:ext cx="90852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4368800"/>
            <a:ext cx="9085262" cy="907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688" y="13779500"/>
            <a:ext cx="22272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t" anchorCtr="0" compatLnSpc="1">
            <a:prstTxWarp prst="textNoShape">
              <a:avLst/>
            </a:prstTxWarp>
          </a:bodyPr>
          <a:lstStyle>
            <a:lvl1pPr>
              <a:defRPr sz="2300">
                <a:latin typeface="Arial" pitchFamily="-1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1250" y="13779500"/>
            <a:ext cx="338613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t" anchorCtr="0" compatLnSpc="1">
            <a:prstTxWarp prst="textNoShape">
              <a:avLst/>
            </a:prstTxWarp>
          </a:bodyPr>
          <a:lstStyle>
            <a:lvl1pPr algn="ctr">
              <a:defRPr sz="2300">
                <a:latin typeface="Arial" pitchFamily="-1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59688" y="13779500"/>
            <a:ext cx="22272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493" tIns="73746" rIns="147493" bIns="73746" numCol="1" anchor="t" anchorCtr="0" compatLnSpc="1">
            <a:prstTxWarp prst="textNoShape">
              <a:avLst/>
            </a:prstTxWarp>
          </a:bodyPr>
          <a:lstStyle>
            <a:lvl1pPr algn="r">
              <a:defRPr sz="2300"/>
            </a:lvl1pPr>
          </a:lstStyle>
          <a:p>
            <a:fld id="{722DA961-3951-4E6F-9438-1DD459352EB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5pPr>
      <a:lvl6pPr marL="737464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6pPr>
      <a:lvl7pPr marL="1474927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7pPr>
      <a:lvl8pPr marL="2212391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8pPr>
      <a:lvl9pPr marL="2949854" algn="ctr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552450" indent="-552450" algn="l" rtl="0" eaLnBrk="0" fontAlgn="base" hangingPunct="0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rtl="0" eaLnBrk="0" fontAlgn="base" hangingPunct="0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2pPr>
      <a:lvl3pPr marL="1843088" indent="-368300" algn="l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  <a:ea typeface="+mn-ea"/>
        </a:defRPr>
      </a:lvl3pPr>
      <a:lvl4pPr marL="2579688" indent="-3683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+mn-ea"/>
        </a:defRPr>
      </a:lvl4pPr>
      <a:lvl5pPr marL="3317875" indent="-3683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ea typeface="+mn-ea"/>
        </a:defRPr>
      </a:lvl5pPr>
      <a:lvl6pPr marL="4056050" indent="-368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ea typeface="+mn-ea"/>
        </a:defRPr>
      </a:lvl6pPr>
      <a:lvl7pPr marL="4793513" indent="-368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ea typeface="+mn-ea"/>
        </a:defRPr>
      </a:lvl7pPr>
      <a:lvl8pPr marL="5530977" indent="-368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ea typeface="+mn-ea"/>
        </a:defRPr>
      </a:lvl8pPr>
      <a:lvl9pPr marL="6268441" indent="-368732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d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2.pd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pd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pd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d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pdf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orderPatternRebBl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2574"/>
            <a:ext cx="10688638" cy="15118964"/>
          </a:xfrm>
          <a:prstGeom prst="rect">
            <a:avLst/>
          </a:prstGeom>
        </p:spPr>
      </p:pic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53319" y="704057"/>
            <a:ext cx="8382000" cy="11201399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en-AU" sz="36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sz="6600" b="1" spc="-150" dirty="0" smtClean="0">
                <a:ln>
                  <a:solidFill>
                    <a:srgbClr val="D70211"/>
                  </a:solidFill>
                </a:ln>
                <a:solidFill>
                  <a:srgbClr val="D70211"/>
                </a:solidFill>
                <a:latin typeface="Arial Black"/>
                <a:cs typeface="Arial Black"/>
              </a:rPr>
              <a:t>CLOSURE NOTICE</a:t>
            </a:r>
          </a:p>
          <a:p>
            <a:pPr eaLnBrk="1" hangingPunct="1">
              <a:defRPr/>
            </a:pPr>
            <a:r>
              <a:rPr lang="en-AU" sz="2400" dirty="0" smtClean="0"/>
              <a:t>Engineers have assessed the seismic </a:t>
            </a:r>
            <a:br>
              <a:rPr lang="en-AU" sz="2400" dirty="0" smtClean="0"/>
            </a:br>
            <a:r>
              <a:rPr lang="en-AU" sz="2400" dirty="0" smtClean="0"/>
              <a:t>performance of this building as</a:t>
            </a:r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r>
              <a:rPr lang="en-AU" sz="2900" b="1" dirty="0" smtClean="0">
                <a:solidFill>
                  <a:srgbClr val="D70211"/>
                </a:solidFill>
              </a:rPr>
              <a:t>EARTHQUAKE PRONE</a:t>
            </a:r>
            <a:br>
              <a:rPr lang="en-AU" sz="2900" b="1" dirty="0" smtClean="0">
                <a:solidFill>
                  <a:srgbClr val="D70211"/>
                </a:solidFill>
              </a:rPr>
            </a:br>
            <a:endParaRPr lang="en-AU" sz="2900" dirty="0" smtClean="0">
              <a:solidFill>
                <a:srgbClr val="D70211"/>
              </a:solidFill>
            </a:endParaRPr>
          </a:p>
          <a:p>
            <a:pPr eaLnBrk="1" hangingPunct="1">
              <a:defRPr/>
            </a:pPr>
            <a:r>
              <a:rPr lang="en-AU" sz="1800" dirty="0" smtClean="0"/>
              <a:t>meaning that you may not be safe inside or near this building </a:t>
            </a:r>
            <a:br>
              <a:rPr lang="en-AU" sz="1800" dirty="0" smtClean="0"/>
            </a:br>
            <a:r>
              <a:rPr lang="en-AU" sz="1800" dirty="0" smtClean="0"/>
              <a:t>during or after a moderate to severe earthquake.    </a:t>
            </a:r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1800" dirty="0" smtClean="0"/>
          </a:p>
          <a:p>
            <a:pPr eaLnBrk="1" hangingPunct="1">
              <a:defRPr/>
            </a:pP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b="1" dirty="0" smtClean="0"/>
              <a:t>No person must enter this building without </a:t>
            </a:r>
          </a:p>
          <a:p>
            <a:pPr eaLnBrk="1" hangingPunct="1">
              <a:defRPr/>
            </a:pPr>
            <a:r>
              <a:rPr lang="en-AU" sz="1800" b="1" dirty="0" smtClean="0"/>
              <a:t>express permission</a:t>
            </a:r>
            <a:endParaRPr lang="en-AU" sz="2000" b="1" dirty="0" smtClean="0"/>
          </a:p>
          <a:p>
            <a:pPr eaLnBrk="1" hangingPunct="1">
              <a:defRPr/>
            </a:pPr>
            <a:endParaRPr lang="en-AU" sz="2000" b="1" dirty="0" smtClean="0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478213" y="13504862"/>
            <a:ext cx="3733800" cy="681929"/>
          </a:xfrm>
          <a:prstGeom prst="rect">
            <a:avLst/>
          </a:prstGeom>
          <a:solidFill>
            <a:srgbClr val="AD122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NZ" dirty="0"/>
          </a:p>
        </p:txBody>
      </p:sp>
      <p:sp>
        <p:nvSpPr>
          <p:cNvPr id="14343" name="TextBox 16"/>
          <p:cNvSpPr txBox="1">
            <a:spLocks noChangeArrowheads="1"/>
          </p:cNvSpPr>
          <p:nvPr/>
        </p:nvSpPr>
        <p:spPr bwMode="auto">
          <a:xfrm>
            <a:off x="4118626" y="13581063"/>
            <a:ext cx="2521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www.stronger.org.nz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4372" y="11450486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AU" sz="1400" b="1" dirty="0" smtClean="0"/>
              <a:t>FOR MORE INFORMATION CONTACT:</a:t>
            </a:r>
          </a:p>
          <a:p>
            <a:pPr algn="ctr" eaLnBrk="1" hangingPunct="1">
              <a:defRPr/>
            </a:pPr>
            <a:endParaRPr lang="en-AU" sz="1400" b="1" dirty="0" smtClean="0"/>
          </a:p>
          <a:p>
            <a:pPr eaLnBrk="1" hangingPunct="1">
              <a:defRPr/>
            </a:pPr>
            <a:r>
              <a:rPr lang="en-AU" sz="1800" dirty="0" smtClean="0">
                <a:solidFill>
                  <a:srgbClr val="0070C0"/>
                </a:solidFill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87100" y="9245600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 descr="riskOfFailureDiagram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572419" y="5545832"/>
            <a:ext cx="7543800" cy="344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3" descr="BorderPattern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88638" cy="151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53319" y="704057"/>
            <a:ext cx="8382000" cy="11201399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en-AU" sz="36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sz="6600" b="1" dirty="0" smtClean="0">
                <a:ln>
                  <a:solidFill>
                    <a:srgbClr val="D70211"/>
                  </a:solidFill>
                </a:ln>
                <a:solidFill>
                  <a:srgbClr val="D70211"/>
                </a:solidFill>
                <a:latin typeface="Arial Black"/>
                <a:cs typeface="Arial Black"/>
              </a:rPr>
              <a:t>HAZARD NOTICE</a:t>
            </a:r>
          </a:p>
          <a:p>
            <a:pPr eaLnBrk="1" hangingPunct="1">
              <a:defRPr/>
            </a:pPr>
            <a:r>
              <a:rPr lang="en-AU" sz="2400" dirty="0" smtClean="0"/>
              <a:t>Engineers have assessed the seismic performance </a:t>
            </a:r>
            <a:br>
              <a:rPr lang="en-AU" sz="2400" dirty="0" smtClean="0"/>
            </a:br>
            <a:r>
              <a:rPr lang="en-AU" sz="2400" dirty="0" smtClean="0"/>
              <a:t>of this building as potentially</a:t>
            </a:r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r>
              <a:rPr lang="en-AU" sz="2900" b="1" dirty="0" smtClean="0">
                <a:solidFill>
                  <a:srgbClr val="D70211"/>
                </a:solidFill>
              </a:rPr>
              <a:t>EARTHQUAKE PRONE</a:t>
            </a:r>
            <a:br>
              <a:rPr lang="en-AU" sz="2900" b="1" dirty="0" smtClean="0">
                <a:solidFill>
                  <a:srgbClr val="D70211"/>
                </a:solidFill>
              </a:rPr>
            </a:br>
            <a:endParaRPr lang="en-AU" sz="2900" dirty="0" smtClean="0">
              <a:solidFill>
                <a:srgbClr val="D70211"/>
              </a:solidFill>
            </a:endParaRPr>
          </a:p>
          <a:p>
            <a:pPr eaLnBrk="1" hangingPunct="1">
              <a:defRPr/>
            </a:pPr>
            <a:r>
              <a:rPr lang="en-AU" sz="1800" dirty="0" smtClean="0"/>
              <a:t>meaning that you may not be safe inside or near this building </a:t>
            </a:r>
            <a:br>
              <a:rPr lang="en-AU" sz="1800" dirty="0" smtClean="0"/>
            </a:br>
            <a:r>
              <a:rPr lang="en-AU" sz="1800" dirty="0" smtClean="0"/>
              <a:t>during or after a moderate to severe earthquake.    </a:t>
            </a:r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4000" dirty="0" smtClean="0"/>
          </a:p>
          <a:p>
            <a:pPr eaLnBrk="1" hangingPunct="1">
              <a:defRPr/>
            </a:pPr>
            <a:r>
              <a:rPr lang="en-AU" sz="1800" dirty="0" smtClean="0"/>
              <a:t>This building may be used while we await further investigation, consultation, and a decision on ongoing use</a:t>
            </a:r>
          </a:p>
          <a:p>
            <a:pPr eaLnBrk="1" hangingPunct="1">
              <a:defRPr/>
            </a:pP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b="1" dirty="0" smtClean="0"/>
              <a:t>Every person must make their own judgment </a:t>
            </a:r>
            <a:br>
              <a:rPr lang="en-AU" sz="1800" b="1" dirty="0" smtClean="0"/>
            </a:br>
            <a:r>
              <a:rPr lang="en-AU" sz="1800" b="1" dirty="0" smtClean="0"/>
              <a:t>about entering this building.</a:t>
            </a:r>
            <a:endParaRPr lang="en-AU" sz="2600" b="1" dirty="0" smtClean="0"/>
          </a:p>
          <a:p>
            <a:pPr eaLnBrk="1" hangingPunct="1">
              <a:defRPr/>
            </a:pPr>
            <a:endParaRPr lang="en-AU" sz="2000" b="1" dirty="0" smtClean="0"/>
          </a:p>
          <a:p>
            <a:pPr eaLnBrk="1" hangingPunct="1">
              <a:defRPr/>
            </a:pPr>
            <a:endParaRPr lang="en-AU" sz="2000" b="1" dirty="0" smtClean="0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478213" y="13504862"/>
            <a:ext cx="3733800" cy="681929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NZ" dirty="0"/>
          </a:p>
        </p:txBody>
      </p:sp>
      <p:sp>
        <p:nvSpPr>
          <p:cNvPr id="14343" name="TextBox 16"/>
          <p:cNvSpPr txBox="1">
            <a:spLocks noChangeArrowheads="1"/>
          </p:cNvSpPr>
          <p:nvPr/>
        </p:nvSpPr>
        <p:spPr bwMode="auto">
          <a:xfrm>
            <a:off x="4118626" y="13581063"/>
            <a:ext cx="2521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 dirty="0" smtClean="0"/>
              <a:t>www.stronger.org.nz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29519" y="1190545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AU" sz="1100" b="1" dirty="0" smtClean="0"/>
              <a:t>FOR MORE INFORMATION CONTACT:</a:t>
            </a:r>
          </a:p>
          <a:p>
            <a:pPr algn="ctr" eaLnBrk="1" hangingPunct="1">
              <a:defRPr/>
            </a:pPr>
            <a:endParaRPr lang="en-AU" sz="1100" b="1" dirty="0" smtClean="0"/>
          </a:p>
          <a:p>
            <a:pPr eaLnBrk="1" hangingPunct="1">
              <a:defRPr/>
            </a:pPr>
            <a:r>
              <a:rPr lang="en-AU" sz="1400" dirty="0" smtClean="0">
                <a:solidFill>
                  <a:srgbClr val="0070C0"/>
                </a:solidFill>
              </a:rPr>
              <a:t>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87100" y="9245600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 descr="riskOfFailureDiagram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572419" y="5841206"/>
            <a:ext cx="7543800" cy="34417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8296647" y="5841206"/>
            <a:ext cx="0" cy="316101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936607" y="90022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12%</a:t>
            </a:r>
            <a:endParaRPr lang="en-NZ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4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orderPatternOrangeYellow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2574"/>
            <a:ext cx="10688638" cy="15118964"/>
          </a:xfrm>
          <a:prstGeom prst="rect">
            <a:avLst/>
          </a:prstGeom>
        </p:spPr>
      </p:pic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53319" y="704057"/>
            <a:ext cx="8382000" cy="11201399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en-AU" sz="36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sz="6600" b="1" dirty="0" smtClean="0">
                <a:solidFill>
                  <a:srgbClr val="FF6600"/>
                </a:solidFill>
                <a:latin typeface="Arial Black"/>
                <a:cs typeface="Arial Black"/>
              </a:rPr>
              <a:t>SAFETY NOTICE</a:t>
            </a:r>
          </a:p>
          <a:p>
            <a:pPr eaLnBrk="1" hangingPunct="1">
              <a:defRPr/>
            </a:pPr>
            <a:r>
              <a:rPr lang="en-AU" sz="2400" dirty="0" smtClean="0"/>
              <a:t>Engineers have assessed the seismic </a:t>
            </a:r>
            <a:br>
              <a:rPr lang="en-AU" sz="2400" dirty="0" smtClean="0"/>
            </a:br>
            <a:r>
              <a:rPr lang="en-AU" sz="2400" dirty="0" smtClean="0"/>
              <a:t>performance of this</a:t>
            </a:r>
            <a:r>
              <a:rPr lang="en-AU" sz="2400" dirty="0" smtClean="0">
                <a:solidFill>
                  <a:srgbClr val="0070C0"/>
                </a:solidFill>
              </a:rPr>
              <a:t> </a:t>
            </a:r>
            <a:r>
              <a:rPr lang="en-AU" sz="2400" dirty="0" smtClean="0"/>
              <a:t>building as potentially an</a:t>
            </a:r>
          </a:p>
          <a:p>
            <a:pPr eaLnBrk="1" hangingPunct="1">
              <a:defRPr/>
            </a:pPr>
            <a:endParaRPr lang="en-AU" sz="2400" dirty="0" smtClean="0"/>
          </a:p>
          <a:p>
            <a:pPr eaLnBrk="1" hangingPunct="1">
              <a:defRPr/>
            </a:pPr>
            <a:r>
              <a:rPr lang="en-AU" sz="3600" b="1" dirty="0" smtClean="0">
                <a:solidFill>
                  <a:srgbClr val="FFC000"/>
                </a:solidFill>
              </a:rPr>
              <a:t>EARTHQUAKE RISK</a:t>
            </a:r>
          </a:p>
          <a:p>
            <a:pPr eaLnBrk="1" hangingPunct="1">
              <a:defRPr/>
            </a:pPr>
            <a:endParaRPr lang="en-AU" sz="2900" dirty="0" smtClean="0">
              <a:solidFill>
                <a:srgbClr val="FF6600"/>
              </a:solidFill>
            </a:endParaRPr>
          </a:p>
          <a:p>
            <a:pPr eaLnBrk="1" hangingPunct="1">
              <a:defRPr/>
            </a:pPr>
            <a:r>
              <a:rPr lang="en-AU" sz="1800" dirty="0" smtClean="0"/>
              <a:t>meaning that you may not be safe inside or near this building </a:t>
            </a:r>
            <a:br>
              <a:rPr lang="en-AU" sz="1800" dirty="0" smtClean="0"/>
            </a:br>
            <a:r>
              <a:rPr lang="en-AU" sz="1800" dirty="0" smtClean="0"/>
              <a:t>during or after a moderate to severe earthquake.    </a:t>
            </a:r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4000" dirty="0" smtClean="0"/>
          </a:p>
          <a:p>
            <a:pPr eaLnBrk="1" hangingPunct="1">
              <a:defRPr/>
            </a:pPr>
            <a:r>
              <a:rPr lang="en-AU" sz="1800" b="1" dirty="0" smtClean="0"/>
              <a:t/>
            </a:r>
            <a:br>
              <a:rPr lang="en-AU" sz="1800" b="1" dirty="0" smtClean="0"/>
            </a:br>
            <a:r>
              <a:rPr lang="en-AU" sz="1800" b="1" dirty="0" smtClean="0"/>
              <a:t>Every person must make their own judgment </a:t>
            </a:r>
            <a:br>
              <a:rPr lang="en-AU" sz="1800" b="1" dirty="0" smtClean="0"/>
            </a:br>
            <a:r>
              <a:rPr lang="en-AU" sz="1800" b="1" dirty="0" smtClean="0"/>
              <a:t>about entering this building.</a:t>
            </a:r>
            <a:endParaRPr lang="en-AU" sz="2600" b="1" dirty="0" smtClean="0"/>
          </a:p>
          <a:p>
            <a:pPr eaLnBrk="1" hangingPunct="1">
              <a:defRPr/>
            </a:pPr>
            <a:endParaRPr lang="en-AU" sz="2000" b="1" dirty="0" smtClean="0"/>
          </a:p>
          <a:p>
            <a:pPr eaLnBrk="1" hangingPunct="1">
              <a:defRPr/>
            </a:pPr>
            <a:endParaRPr lang="en-AU" sz="2000" b="1" dirty="0" smtClean="0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478213" y="13504862"/>
            <a:ext cx="3733800" cy="681929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NZ" dirty="0"/>
          </a:p>
        </p:txBody>
      </p:sp>
      <p:sp>
        <p:nvSpPr>
          <p:cNvPr id="14343" name="TextBox 16"/>
          <p:cNvSpPr txBox="1">
            <a:spLocks noChangeArrowheads="1"/>
          </p:cNvSpPr>
          <p:nvPr/>
        </p:nvSpPr>
        <p:spPr bwMode="auto">
          <a:xfrm>
            <a:off x="4118626" y="13581063"/>
            <a:ext cx="2521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 dirty="0" smtClean="0"/>
              <a:t>www.stronger.org.nz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29519" y="11666512"/>
            <a:ext cx="822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AU" sz="1400" b="1" dirty="0" smtClean="0"/>
              <a:t>FOR MORE INFORMATION CONTACT:</a:t>
            </a:r>
          </a:p>
          <a:p>
            <a:pPr algn="ctr" eaLnBrk="1" hangingPunct="1">
              <a:defRPr/>
            </a:pPr>
            <a:endParaRPr lang="en-AU" sz="1400" b="1" dirty="0" smtClean="0"/>
          </a:p>
          <a:p>
            <a:pPr eaLnBrk="1" hangingPunct="1">
              <a:defRPr/>
            </a:pPr>
            <a:r>
              <a:rPr lang="en-AU" sz="1800" dirty="0" smtClean="0">
                <a:solidFill>
                  <a:srgbClr val="0070C0"/>
                </a:solidFill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87100" y="9245600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 descr="riskOfFailureDiagram2B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572419" y="5841206"/>
            <a:ext cx="7543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orderPatternGreen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2574"/>
            <a:ext cx="10688638" cy="15118964"/>
          </a:xfrm>
          <a:prstGeom prst="rect">
            <a:avLst/>
          </a:prstGeom>
        </p:spPr>
      </p:pic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53319" y="704057"/>
            <a:ext cx="8382000" cy="988233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en-AU" sz="36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sz="6600" b="1" dirty="0" smtClean="0">
                <a:solidFill>
                  <a:srgbClr val="006F33"/>
                </a:solidFill>
                <a:latin typeface="Arial Black"/>
                <a:cs typeface="Arial Black"/>
              </a:rPr>
              <a:t>SAFETY NOTICE</a:t>
            </a:r>
          </a:p>
          <a:p>
            <a:pPr eaLnBrk="1" hangingPunct="1">
              <a:defRPr/>
            </a:pPr>
            <a:r>
              <a:rPr lang="en-AU" sz="2400" dirty="0" smtClean="0"/>
              <a:t>Engineers have assessed the seismic </a:t>
            </a:r>
            <a:br>
              <a:rPr lang="en-AU" sz="2400" dirty="0" smtClean="0"/>
            </a:br>
            <a:r>
              <a:rPr lang="en-AU" sz="2400" dirty="0" smtClean="0"/>
              <a:t>performance of this building as</a:t>
            </a:r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r>
              <a:rPr lang="en-AU" sz="2900" b="1" dirty="0" smtClean="0">
                <a:solidFill>
                  <a:srgbClr val="008000"/>
                </a:solidFill>
              </a:rPr>
              <a:t>LOW RISK</a:t>
            </a:r>
            <a:br>
              <a:rPr lang="en-AU" sz="2900" b="1" dirty="0" smtClean="0">
                <a:solidFill>
                  <a:srgbClr val="008000"/>
                </a:solidFill>
              </a:rPr>
            </a:br>
            <a:endParaRPr lang="en-AU" sz="2900" dirty="0" smtClean="0">
              <a:solidFill>
                <a:srgbClr val="008000"/>
              </a:solidFill>
            </a:endParaRPr>
          </a:p>
          <a:p>
            <a:pPr eaLnBrk="1" hangingPunct="1">
              <a:defRPr/>
            </a:pPr>
            <a:r>
              <a:rPr lang="en-AU" sz="1800" dirty="0" smtClean="0"/>
              <a:t>meaning that there is a low risk of building failure </a:t>
            </a:r>
            <a:br>
              <a:rPr lang="en-AU" sz="1800" dirty="0" smtClean="0"/>
            </a:br>
            <a:r>
              <a:rPr lang="en-AU" sz="1800" dirty="0" smtClean="0"/>
              <a:t>during or after a moderate to severe earthquake.    </a:t>
            </a:r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4000" dirty="0" smtClean="0"/>
          </a:p>
          <a:p>
            <a:pPr eaLnBrk="1" hangingPunct="1">
              <a:defRPr/>
            </a:pP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dirty="0" smtClean="0"/>
              <a:t>.</a:t>
            </a:r>
            <a:endParaRPr lang="en-AU" sz="2600" dirty="0" smtClean="0"/>
          </a:p>
          <a:p>
            <a:pPr eaLnBrk="1" hangingPunct="1">
              <a:defRPr/>
            </a:pPr>
            <a:endParaRPr lang="en-AU" sz="2000" b="1" dirty="0" smtClean="0"/>
          </a:p>
          <a:p>
            <a:pPr eaLnBrk="1" hangingPunct="1">
              <a:defRPr/>
            </a:pPr>
            <a:endParaRPr lang="en-AU" sz="2000" b="1" dirty="0" smtClean="0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478213" y="13504862"/>
            <a:ext cx="3733800" cy="681929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NZ" dirty="0"/>
          </a:p>
        </p:txBody>
      </p:sp>
      <p:sp>
        <p:nvSpPr>
          <p:cNvPr id="14343" name="TextBox 16"/>
          <p:cNvSpPr txBox="1">
            <a:spLocks noChangeArrowheads="1"/>
          </p:cNvSpPr>
          <p:nvPr/>
        </p:nvSpPr>
        <p:spPr bwMode="auto">
          <a:xfrm>
            <a:off x="4118626" y="13581063"/>
            <a:ext cx="2521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 dirty="0" smtClean="0"/>
              <a:t>www.stronger.org.nz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184995" y="1081635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AU" sz="1400" b="1" dirty="0" smtClean="0">
                <a:latin typeface="+mj-lt"/>
              </a:rPr>
              <a:t>FOR MORE INFORMATION CONTACT:</a:t>
            </a:r>
          </a:p>
          <a:p>
            <a:pPr algn="ctr" eaLnBrk="1" hangingPunct="1">
              <a:defRPr/>
            </a:pPr>
            <a:endParaRPr lang="en-AU" sz="1400" b="1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87100" y="9245600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 descr="riskOfFailureDiagram2B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527895" y="6481936"/>
            <a:ext cx="75438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6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orderPatternGreenSolid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2574"/>
            <a:ext cx="10688638" cy="15118964"/>
          </a:xfrm>
          <a:prstGeom prst="rect">
            <a:avLst/>
          </a:prstGeom>
        </p:spPr>
      </p:pic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53319" y="704057"/>
            <a:ext cx="8382000" cy="988233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en-AU" sz="36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sz="6600" b="1" dirty="0" smtClean="0">
                <a:solidFill>
                  <a:srgbClr val="006F33"/>
                </a:solidFill>
                <a:latin typeface="Arial Black"/>
                <a:cs typeface="Arial Black"/>
              </a:rPr>
              <a:t>SAFETY NOTICE</a:t>
            </a:r>
          </a:p>
          <a:p>
            <a:pPr eaLnBrk="1" hangingPunct="1">
              <a:defRPr/>
            </a:pPr>
            <a:r>
              <a:rPr lang="en-AU" sz="2400" dirty="0" smtClean="0"/>
              <a:t>Engineers have assessed the seismic </a:t>
            </a:r>
            <a:br>
              <a:rPr lang="en-AU" sz="2400" dirty="0" smtClean="0"/>
            </a:br>
            <a:r>
              <a:rPr lang="en-AU" sz="2400" dirty="0" smtClean="0"/>
              <a:t>performance of this building as</a:t>
            </a:r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r>
              <a:rPr lang="en-AU" sz="2900" b="1" dirty="0" smtClean="0">
                <a:solidFill>
                  <a:srgbClr val="008000"/>
                </a:solidFill>
              </a:rPr>
              <a:t>LOW RISK</a:t>
            </a:r>
            <a:br>
              <a:rPr lang="en-AU" sz="2900" b="1" dirty="0" smtClean="0">
                <a:solidFill>
                  <a:srgbClr val="008000"/>
                </a:solidFill>
              </a:rPr>
            </a:br>
            <a:endParaRPr lang="en-AU" sz="2900" dirty="0" smtClean="0">
              <a:solidFill>
                <a:srgbClr val="008000"/>
              </a:solidFill>
            </a:endParaRPr>
          </a:p>
          <a:p>
            <a:pPr eaLnBrk="1" hangingPunct="1">
              <a:defRPr/>
            </a:pPr>
            <a:r>
              <a:rPr lang="en-AU" sz="1800" dirty="0" smtClean="0"/>
              <a:t>meaning that there is a low risk of building failure </a:t>
            </a:r>
            <a:br>
              <a:rPr lang="en-AU" sz="1800" dirty="0" smtClean="0"/>
            </a:br>
            <a:r>
              <a:rPr lang="en-AU" sz="1800" dirty="0" smtClean="0"/>
              <a:t>during or after a moderate to severe earthquake.    </a:t>
            </a:r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algn="l" eaLnBrk="1" hangingPunct="1">
              <a:defRPr/>
            </a:pPr>
            <a:endParaRPr lang="en-AU" sz="26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2200" dirty="0" smtClean="0"/>
          </a:p>
          <a:p>
            <a:pPr eaLnBrk="1" hangingPunct="1">
              <a:defRPr/>
            </a:pPr>
            <a:endParaRPr lang="en-AU" sz="4000" dirty="0" smtClean="0"/>
          </a:p>
          <a:p>
            <a:pPr eaLnBrk="1" hangingPunct="1">
              <a:defRPr/>
            </a:pP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dirty="0" smtClean="0"/>
              <a:t>.</a:t>
            </a:r>
            <a:endParaRPr lang="en-AU" sz="2600" dirty="0" smtClean="0"/>
          </a:p>
          <a:p>
            <a:pPr eaLnBrk="1" hangingPunct="1">
              <a:defRPr/>
            </a:pPr>
            <a:endParaRPr lang="en-AU" sz="2000" b="1" dirty="0" smtClean="0"/>
          </a:p>
          <a:p>
            <a:pPr eaLnBrk="1" hangingPunct="1">
              <a:defRPr/>
            </a:pPr>
            <a:endParaRPr lang="en-AU" sz="2000" b="1" dirty="0" smtClean="0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478213" y="13504862"/>
            <a:ext cx="3733800" cy="681929"/>
          </a:xfrm>
          <a:prstGeom prst="rect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NZ" dirty="0"/>
          </a:p>
        </p:txBody>
      </p:sp>
      <p:sp>
        <p:nvSpPr>
          <p:cNvPr id="14343" name="TextBox 16"/>
          <p:cNvSpPr txBox="1">
            <a:spLocks noChangeArrowheads="1"/>
          </p:cNvSpPr>
          <p:nvPr/>
        </p:nvSpPr>
        <p:spPr bwMode="auto">
          <a:xfrm>
            <a:off x="4118626" y="13581063"/>
            <a:ext cx="25210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 dirty="0" smtClean="0"/>
              <a:t>www.stronger.org.nz</a:t>
            </a:r>
            <a:endParaRPr lang="en-A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29519" y="10816351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AU" sz="1400" b="1" dirty="0" smtClean="0">
                <a:latin typeface="+mj-lt"/>
              </a:rPr>
              <a:t>FOR MORE INFORMATION CONTACT:</a:t>
            </a:r>
          </a:p>
          <a:p>
            <a:pPr algn="ctr" eaLnBrk="1" hangingPunct="1">
              <a:defRPr/>
            </a:pPr>
            <a:endParaRPr lang="en-AU" sz="1400" b="1" dirty="0" smtClean="0">
              <a:latin typeface="+mj-lt"/>
            </a:endParaRPr>
          </a:p>
          <a:p>
            <a:pPr algn="ctr" eaLnBrk="1" hangingPunct="1">
              <a:defRPr/>
            </a:pPr>
            <a:endParaRPr lang="en-AU" sz="1400" b="1" dirty="0" smtClean="0"/>
          </a:p>
          <a:p>
            <a:pPr eaLnBrk="1" hangingPunct="1">
              <a:defRPr/>
            </a:pPr>
            <a:r>
              <a:rPr lang="en-AU" sz="1800" dirty="0" smtClean="0">
                <a:solidFill>
                  <a:srgbClr val="0070C0"/>
                </a:solidFill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87100" y="9245600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 descr="riskOfFailureDiagram2B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413107" y="6625952"/>
            <a:ext cx="7891652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73</Words>
  <Application>Microsoft Office PowerPoint</Application>
  <PresentationFormat>Custom</PresentationFormat>
  <Paragraphs>113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Matthew Jansen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Jansen</dc:creator>
  <cp:lastModifiedBy>Dave Mullin</cp:lastModifiedBy>
  <cp:revision>38</cp:revision>
  <dcterms:created xsi:type="dcterms:W3CDTF">2012-03-25T01:55:42Z</dcterms:created>
  <dcterms:modified xsi:type="dcterms:W3CDTF">2014-02-06T02:11:14Z</dcterms:modified>
</cp:coreProperties>
</file>