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9144000" cy="5143500" type="screen16x9"/>
  <p:notesSz cx="6858000" cy="9144000"/>
  <p:embeddedFontLst>
    <p:embeddedFont>
      <p:font typeface="Caveat" panose="020B0604020202020204" charset="0"/>
      <p:regular r:id="rId4"/>
      <p:bold r:id="rId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asia Kennedy" initials="" lastIdx="2" clrIdx="0"/>
  <p:cmAuthor id="1" name="Lorraine McArthu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349" autoAdjust="0"/>
  </p:normalViewPr>
  <p:slideViewPr>
    <p:cSldViewPr snapToGrid="0">
      <p:cViewPr varScale="1">
        <p:scale>
          <a:sx n="59" d="100"/>
          <a:sy n="59" d="100"/>
        </p:scale>
        <p:origin x="84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19T02:12:22.052" idx="1">
    <p:pos x="6000" y="100"/>
    <p:text>Wonderful wonderful wonderful!!</p:text>
  </p:cm>
  <p:cm authorId="0" dt="2018-03-19T02:43:56.747" idx="1">
    <p:pos x="6000" y="0"/>
    <p:text>I like the emphasis of the different sized text</p:text>
  </p:cm>
  <p:cm authorId="0" dt="2018-03-19T02:43:56.747" idx="2">
    <p:pos x="6000" y="200"/>
    <p:text>OK - also a keeper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82625531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sz="1100" b="1" i="0" u="none" strike="noStrike" cap="none" dirty="0" smtClean="0">
                <a:solidFill>
                  <a:srgbClr val="000000"/>
                </a:solidFill>
                <a:effectLst/>
                <a:latin typeface="Arial"/>
                <a:ea typeface="Arial"/>
                <a:cs typeface="Arial"/>
                <a:sym typeface="Arial"/>
              </a:rPr>
              <a:t>SYNOD PRIORITY 11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smtClean="0">
                <a:solidFill>
                  <a:srgbClr val="000000"/>
                </a:solidFill>
                <a:effectLst/>
                <a:latin typeface="Arial"/>
                <a:ea typeface="Arial"/>
                <a:cs typeface="Arial"/>
                <a:sym typeface="Arial"/>
              </a:rPr>
              <a:t>TE WHAINGA MATUA 11 O TE HĪKOI TAHI</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0" u="none" strike="noStrike" cap="none" dirty="0" smtClean="0">
                <a:solidFill>
                  <a:srgbClr val="000000"/>
                </a:solidFill>
                <a:effectLst/>
                <a:latin typeface="Arial"/>
                <a:ea typeface="Arial"/>
                <a:cs typeface="Arial"/>
                <a:sym typeface="Arial"/>
              </a:rPr>
              <a:t>GO YOU ARE SENT 	… to support marriage and families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HAERE TUKUNA     	</a:t>
            </a:r>
            <a:r>
              <a:rPr lang="en-US"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manaaki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hunga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mārena</a:t>
            </a:r>
            <a:r>
              <a:rPr lang="en-NZ" sz="1100" b="0" i="1" u="none" strike="noStrike" cap="none" dirty="0" smtClean="0">
                <a:solidFill>
                  <a:srgbClr val="000000"/>
                </a:solidFill>
                <a:effectLst/>
                <a:latin typeface="Arial"/>
                <a:ea typeface="Arial"/>
                <a:cs typeface="Arial"/>
                <a:sym typeface="Arial"/>
              </a:rPr>
              <a:t> me </a:t>
            </a:r>
            <a:r>
              <a:rPr lang="en-NZ" sz="1100" b="0" i="1" u="none" strike="noStrike" cap="none" dirty="0" err="1" smtClean="0">
                <a:solidFill>
                  <a:srgbClr val="000000"/>
                </a:solidFill>
                <a:effectLst/>
                <a:latin typeface="Arial"/>
                <a:ea typeface="Arial"/>
                <a:cs typeface="Arial"/>
                <a:sym typeface="Arial"/>
              </a:rPr>
              <a:t>ngā</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whānau</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0" u="none" strike="noStrike" cap="none" dirty="0" smtClean="0">
                <a:solidFill>
                  <a:srgbClr val="000000"/>
                </a:solidFill>
                <a:effectLst/>
                <a:latin typeface="Arial"/>
                <a:ea typeface="Arial"/>
                <a:cs typeface="Arial"/>
                <a:sym typeface="Arial"/>
              </a:rPr>
              <a:t>“The experience of LOVE in FAMILIES is a perennial source of STRENGTH for the life of the Church.”</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1" u="none" strike="noStrike" cap="none" dirty="0" smtClean="0">
                <a:solidFill>
                  <a:srgbClr val="000000"/>
                </a:solidFill>
                <a:effectLst/>
                <a:latin typeface="Arial"/>
                <a:ea typeface="Arial"/>
                <a:cs typeface="Arial"/>
                <a:sym typeface="Arial"/>
              </a:rPr>
              <a:t>“</a:t>
            </a:r>
            <a:r>
              <a:rPr lang="en-US" sz="1100" b="0" i="1" u="none" strike="noStrike" cap="none" dirty="0" err="1" smtClean="0">
                <a:solidFill>
                  <a:srgbClr val="000000"/>
                </a:solidFill>
                <a:effectLst/>
                <a:latin typeface="Arial"/>
                <a:ea typeface="Arial"/>
                <a:cs typeface="Arial"/>
                <a:sym typeface="Arial"/>
              </a:rPr>
              <a:t>Mō</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oranga</a:t>
            </a:r>
            <a:r>
              <a:rPr lang="en-US" sz="1100" b="0" i="1" u="none" strike="noStrike" cap="none" dirty="0" smtClean="0">
                <a:solidFill>
                  <a:srgbClr val="000000"/>
                </a:solidFill>
                <a:effectLst/>
                <a:latin typeface="Arial"/>
                <a:ea typeface="Arial"/>
                <a:cs typeface="Arial"/>
                <a:sym typeface="Arial"/>
              </a:rPr>
              <a:t> o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Hāhi</a:t>
            </a:r>
            <a:r>
              <a:rPr lang="en-US" sz="1100" b="0" i="1" u="none" strike="noStrike" cap="none" dirty="0" smtClean="0">
                <a:solidFill>
                  <a:srgbClr val="000000"/>
                </a:solidFill>
                <a:effectLst/>
                <a:latin typeface="Arial"/>
                <a:ea typeface="Arial"/>
                <a:cs typeface="Arial"/>
                <a:sym typeface="Arial"/>
              </a:rPr>
              <a:t> he </a:t>
            </a:r>
            <a:r>
              <a:rPr lang="en-US" sz="1100" b="0" i="1" u="none" strike="noStrike" cap="none" dirty="0" err="1" smtClean="0">
                <a:solidFill>
                  <a:srgbClr val="000000"/>
                </a:solidFill>
                <a:effectLst/>
                <a:latin typeface="Arial"/>
                <a:ea typeface="Arial"/>
                <a:cs typeface="Arial"/>
                <a:sym typeface="Arial"/>
              </a:rPr>
              <a:t>puna</a:t>
            </a:r>
            <a:r>
              <a:rPr lang="en-US" sz="1100" b="0" i="1" u="none" strike="noStrike" cap="none" dirty="0" smtClean="0">
                <a:solidFill>
                  <a:srgbClr val="000000"/>
                </a:solidFill>
                <a:effectLst/>
                <a:latin typeface="Arial"/>
                <a:ea typeface="Arial"/>
                <a:cs typeface="Arial"/>
                <a:sym typeface="Arial"/>
              </a:rPr>
              <a:t> WHAIORA e kore e </a:t>
            </a:r>
            <a:r>
              <a:rPr lang="en-US" sz="1100" b="0" i="1" u="none" strike="noStrike" cap="none" dirty="0" err="1" smtClean="0">
                <a:solidFill>
                  <a:srgbClr val="000000"/>
                </a:solidFill>
                <a:effectLst/>
                <a:latin typeface="Arial"/>
                <a:ea typeface="Arial"/>
                <a:cs typeface="Arial"/>
                <a:sym typeface="Arial"/>
              </a:rPr>
              <a:t>mimiti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manatapu</a:t>
            </a:r>
            <a:r>
              <a:rPr lang="en-US" sz="1100" b="0" i="1" u="none" strike="noStrike" cap="none" dirty="0" smtClean="0">
                <a:solidFill>
                  <a:srgbClr val="000000"/>
                </a:solidFill>
                <a:effectLst/>
                <a:latin typeface="Arial"/>
                <a:ea typeface="Arial"/>
                <a:cs typeface="Arial"/>
                <a:sym typeface="Arial"/>
              </a:rPr>
              <a:t> o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AROHA </a:t>
            </a:r>
            <a:r>
              <a:rPr lang="en-US" sz="1100" b="0" i="1" u="none" strike="noStrike" cap="none" dirty="0" err="1" smtClean="0">
                <a:solidFill>
                  <a:srgbClr val="000000"/>
                </a:solidFill>
                <a:effectLst/>
                <a:latin typeface="Arial"/>
                <a:ea typeface="Arial"/>
                <a:cs typeface="Arial"/>
                <a:sym typeface="Arial"/>
              </a:rPr>
              <a:t>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ngā</a:t>
            </a:r>
            <a:r>
              <a:rPr lang="en-US" sz="1100" b="0" i="1" u="none" strike="noStrike" cap="none" dirty="0" smtClean="0">
                <a:solidFill>
                  <a:srgbClr val="000000"/>
                </a:solidFill>
                <a:effectLst/>
                <a:latin typeface="Arial"/>
                <a:ea typeface="Arial"/>
                <a:cs typeface="Arial"/>
                <a:sym typeface="Arial"/>
              </a:rPr>
              <a:t> WHĀNAU.”</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Pope Francis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err="1" smtClean="0">
                <a:solidFill>
                  <a:srgbClr val="000000"/>
                </a:solidFill>
                <a:effectLst/>
                <a:latin typeface="Arial"/>
                <a:ea typeface="Arial"/>
                <a:cs typeface="Arial"/>
                <a:sym typeface="Arial"/>
              </a:rPr>
              <a:t>Pāpā</a:t>
            </a:r>
            <a:r>
              <a:rPr lang="en-US" sz="1100" b="1" i="1" u="none" strike="noStrike" cap="none" dirty="0" smtClean="0">
                <a:solidFill>
                  <a:srgbClr val="000000"/>
                </a:solidFill>
                <a:effectLst/>
                <a:latin typeface="Arial"/>
                <a:ea typeface="Arial"/>
                <a:cs typeface="Arial"/>
                <a:sym typeface="Arial"/>
              </a:rPr>
              <a:t> </a:t>
            </a:r>
            <a:r>
              <a:rPr lang="en-US" sz="1100" b="1" i="1" u="none" strike="noStrike" cap="none" dirty="0" err="1" smtClean="0">
                <a:solidFill>
                  <a:srgbClr val="000000"/>
                </a:solidFill>
                <a:effectLst/>
                <a:latin typeface="Arial"/>
                <a:ea typeface="Arial"/>
                <a:cs typeface="Arial"/>
                <a:sym typeface="Arial"/>
              </a:rPr>
              <a:t>Werahiko</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POST-SYNODIAL APOSTOLIC EXHORTATION ON LOVE IN THE FAMILY</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The Joy of Love: </a:t>
            </a:r>
            <a:r>
              <a:rPr lang="en-US" sz="1100" b="1" i="0" u="none" strike="noStrike" cap="none" dirty="0" err="1" smtClean="0">
                <a:solidFill>
                  <a:srgbClr val="000000"/>
                </a:solidFill>
                <a:effectLst/>
                <a:latin typeface="Arial"/>
                <a:ea typeface="Arial"/>
                <a:cs typeface="Arial"/>
                <a:sym typeface="Arial"/>
              </a:rPr>
              <a:t>Amoris</a:t>
            </a:r>
            <a:r>
              <a:rPr lang="en-US" sz="1100" b="1" i="0" u="none" strike="noStrike" cap="none" dirty="0" smtClean="0">
                <a:solidFill>
                  <a:srgbClr val="000000"/>
                </a:solidFill>
                <a:effectLst/>
                <a:latin typeface="Arial"/>
                <a:ea typeface="Arial"/>
                <a:cs typeface="Arial"/>
                <a:sym typeface="Arial"/>
              </a:rPr>
              <a:t> Laetitia  [2016]</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F U L </a:t>
            </a:r>
            <a:r>
              <a:rPr lang="en-NZ" sz="1100" b="1" i="0" u="none" strike="noStrike" cap="none" dirty="0" err="1" smtClean="0">
                <a:solidFill>
                  <a:srgbClr val="000000"/>
                </a:solidFill>
                <a:effectLst/>
                <a:latin typeface="Arial"/>
                <a:ea typeface="Arial"/>
                <a:cs typeface="Arial"/>
                <a:sym typeface="Arial"/>
              </a:rPr>
              <a:t>L</a:t>
            </a:r>
            <a:r>
              <a:rPr lang="en-NZ" sz="1100" b="1" i="0" u="none" strike="noStrike" cap="none" dirty="0" smtClean="0">
                <a:solidFill>
                  <a:srgbClr val="000000"/>
                </a:solidFill>
                <a:effectLst/>
                <a:latin typeface="Arial"/>
                <a:ea typeface="Arial"/>
                <a:cs typeface="Arial"/>
                <a:sym typeface="Arial"/>
              </a:rPr>
              <a:t>   T E X 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88.</a:t>
            </a:r>
            <a:r>
              <a:rPr lang="en-NZ" sz="1100" b="1" i="1" u="none" strike="noStrike" cap="none" dirty="0" smtClean="0">
                <a:solidFill>
                  <a:srgbClr val="000000"/>
                </a:solidFill>
                <a:effectLst/>
                <a:latin typeface="Arial"/>
                <a:ea typeface="Arial"/>
                <a:cs typeface="Arial"/>
                <a:sym typeface="Arial"/>
              </a:rPr>
              <a:t> The experience of love in families is a perennial source of strength for the life of the Church. </a:t>
            </a:r>
            <a:r>
              <a:rPr lang="en-NZ" sz="1100" b="0" i="1" u="none" strike="noStrike" cap="none" dirty="0" smtClean="0">
                <a:solidFill>
                  <a:srgbClr val="000000"/>
                </a:solidFill>
                <a:effectLst/>
                <a:latin typeface="Arial"/>
                <a:ea typeface="Arial"/>
                <a:cs typeface="Arial"/>
                <a:sym typeface="Arial"/>
              </a:rPr>
              <a:t>“The unitive end of marriage is a constant summons to make this love grow and deepen. Through their union in love, the couple experiences the beauty of fatherhood and motherhood, and shares plans, trials, expectations and concerns; they learn care for one another and mutual forgiveness. In this love, they celebrate their happy moments and support each other in the difficult passages of their life together… The beauty of this mutual, gratuitous gift, the joy which comes from a life that is born and the loving care of all family members – from toddlers to seniors – are just a few of the fruits which make the response to the vocation of the family unique and irreplaceable”,103 both for the Church and for society as a whole.</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Translations prepared by Deacon Danny </a:t>
            </a:r>
            <a:r>
              <a:rPr lang="en-US" sz="1100" b="1" i="0" u="none" strike="noStrike" cap="none" dirty="0" err="1" smtClean="0">
                <a:solidFill>
                  <a:srgbClr val="000000"/>
                </a:solidFill>
                <a:effectLst/>
                <a:latin typeface="Arial"/>
                <a:ea typeface="Arial"/>
                <a:cs typeface="Arial"/>
                <a:sym typeface="Arial"/>
              </a:rPr>
              <a:t>Karatea</a:t>
            </a:r>
            <a:r>
              <a:rPr lang="en-US" sz="1100" b="1" i="0" u="none" strike="noStrike" cap="none" dirty="0" smtClean="0">
                <a:solidFill>
                  <a:srgbClr val="000000"/>
                </a:solidFill>
                <a:effectLst/>
                <a:latin typeface="Arial"/>
                <a:ea typeface="Arial"/>
                <a:cs typeface="Arial"/>
                <a:sym typeface="Arial"/>
              </a:rPr>
              <a:t>-Goddard, July 2018</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
            </a:r>
            <a:br>
              <a:rPr lang="en-NZ" sz="1100" b="0" i="0" u="none" strike="noStrike" cap="none" dirty="0" smtClean="0">
                <a:solidFill>
                  <a:srgbClr val="000000"/>
                </a:solidFill>
                <a:effectLst/>
                <a:latin typeface="Arial"/>
                <a:ea typeface="Arial"/>
                <a:cs typeface="Arial"/>
                <a:sym typeface="Arial"/>
              </a:rPr>
            </a:br>
            <a:endParaRPr sz="2400" i="1" dirty="0">
              <a:solidFill>
                <a:srgbClr val="003B6C"/>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034426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p:cNvPicPr preferRelativeResize="0"/>
          <p:nvPr/>
        </p:nvPicPr>
        <p:blipFill rotWithShape="1">
          <a:blip r:embed="rId3">
            <a:alphaModFix/>
          </a:blip>
          <a:srcRect l="16520"/>
          <a:stretch/>
        </p:blipFill>
        <p:spPr>
          <a:xfrm>
            <a:off x="0" y="0"/>
            <a:ext cx="9144000" cy="5143501"/>
          </a:xfrm>
          <a:prstGeom prst="rect">
            <a:avLst/>
          </a:prstGeom>
          <a:noFill/>
          <a:ln>
            <a:noFill/>
          </a:ln>
        </p:spPr>
      </p:pic>
      <p:sp>
        <p:nvSpPr>
          <p:cNvPr id="55" name="Shape 55"/>
          <p:cNvSpPr txBox="1"/>
          <p:nvPr/>
        </p:nvSpPr>
        <p:spPr>
          <a:xfrm>
            <a:off x="4327074" y="843384"/>
            <a:ext cx="4664100" cy="37602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4000" b="1" dirty="0">
                <a:solidFill>
                  <a:srgbClr val="FFE599"/>
                </a:solidFill>
                <a:latin typeface="Caveat"/>
                <a:ea typeface="Caveat"/>
                <a:cs typeface="Caveat"/>
                <a:sym typeface="Caveat"/>
              </a:rPr>
              <a:t>The experience of </a:t>
            </a:r>
            <a:endParaRPr sz="4000" b="1" dirty="0">
              <a:solidFill>
                <a:srgbClr val="FFE599"/>
              </a:solidFill>
              <a:latin typeface="Caveat"/>
              <a:ea typeface="Caveat"/>
              <a:cs typeface="Caveat"/>
              <a:sym typeface="Caveat"/>
            </a:endParaRPr>
          </a:p>
          <a:p>
            <a:pPr marL="0" lvl="0" indent="0" algn="ctr">
              <a:spcBef>
                <a:spcPts val="0"/>
              </a:spcBef>
              <a:spcAft>
                <a:spcPts val="0"/>
              </a:spcAft>
              <a:buNone/>
            </a:pPr>
            <a:r>
              <a:rPr lang="en" sz="4800" b="1" dirty="0">
                <a:solidFill>
                  <a:srgbClr val="FFE599"/>
                </a:solidFill>
                <a:latin typeface="Caveat"/>
                <a:ea typeface="Caveat"/>
                <a:cs typeface="Caveat"/>
                <a:sym typeface="Caveat"/>
              </a:rPr>
              <a:t>LOVE </a:t>
            </a:r>
            <a:r>
              <a:rPr lang="en" sz="3600" b="1" dirty="0">
                <a:solidFill>
                  <a:srgbClr val="FFE599"/>
                </a:solidFill>
                <a:latin typeface="Caveat"/>
                <a:ea typeface="Caveat"/>
                <a:cs typeface="Caveat"/>
                <a:sym typeface="Caveat"/>
              </a:rPr>
              <a:t>in </a:t>
            </a:r>
            <a:r>
              <a:rPr lang="en" sz="4800" b="1" dirty="0">
                <a:solidFill>
                  <a:srgbClr val="FFE599"/>
                </a:solidFill>
                <a:latin typeface="Caveat"/>
                <a:ea typeface="Caveat"/>
                <a:cs typeface="Caveat"/>
                <a:sym typeface="Caveat"/>
              </a:rPr>
              <a:t>FAMILIES </a:t>
            </a:r>
            <a:endParaRPr sz="4800" b="1" dirty="0">
              <a:solidFill>
                <a:srgbClr val="FFE599"/>
              </a:solidFill>
              <a:latin typeface="Caveat"/>
              <a:ea typeface="Caveat"/>
              <a:cs typeface="Caveat"/>
              <a:sym typeface="Caveat"/>
            </a:endParaRPr>
          </a:p>
          <a:p>
            <a:pPr marL="0" lvl="0" indent="0" algn="ctr">
              <a:spcBef>
                <a:spcPts val="0"/>
              </a:spcBef>
              <a:spcAft>
                <a:spcPts val="0"/>
              </a:spcAft>
              <a:buNone/>
            </a:pPr>
            <a:r>
              <a:rPr lang="en" sz="4000" b="1" dirty="0">
                <a:solidFill>
                  <a:srgbClr val="FFE599"/>
                </a:solidFill>
                <a:latin typeface="Caveat"/>
                <a:ea typeface="Caveat"/>
                <a:cs typeface="Caveat"/>
                <a:sym typeface="Caveat"/>
              </a:rPr>
              <a:t>is a perennial source </a:t>
            </a:r>
            <a:endParaRPr sz="4000" b="1" dirty="0">
              <a:solidFill>
                <a:srgbClr val="FFE599"/>
              </a:solidFill>
              <a:latin typeface="Caveat"/>
              <a:ea typeface="Caveat"/>
              <a:cs typeface="Caveat"/>
              <a:sym typeface="Caveat"/>
            </a:endParaRPr>
          </a:p>
          <a:p>
            <a:pPr marL="0" lvl="0" indent="0" algn="ctr">
              <a:spcBef>
                <a:spcPts val="0"/>
              </a:spcBef>
              <a:spcAft>
                <a:spcPts val="0"/>
              </a:spcAft>
              <a:buNone/>
            </a:pPr>
            <a:r>
              <a:rPr lang="en" sz="4000" b="1" dirty="0">
                <a:solidFill>
                  <a:srgbClr val="FFE599"/>
                </a:solidFill>
                <a:latin typeface="Caveat"/>
                <a:ea typeface="Caveat"/>
                <a:cs typeface="Caveat"/>
                <a:sym typeface="Caveat"/>
              </a:rPr>
              <a:t>of </a:t>
            </a:r>
            <a:r>
              <a:rPr lang="en" sz="4400" b="1" dirty="0">
                <a:solidFill>
                  <a:srgbClr val="FFE599"/>
                </a:solidFill>
                <a:latin typeface="Caveat"/>
                <a:ea typeface="Caveat"/>
                <a:cs typeface="Caveat"/>
                <a:sym typeface="Caveat"/>
              </a:rPr>
              <a:t>STRENGTH</a:t>
            </a:r>
            <a:r>
              <a:rPr lang="en" sz="4000" b="1" dirty="0">
                <a:solidFill>
                  <a:srgbClr val="FFE599"/>
                </a:solidFill>
                <a:latin typeface="Caveat"/>
                <a:ea typeface="Caveat"/>
                <a:cs typeface="Caveat"/>
                <a:sym typeface="Caveat"/>
              </a:rPr>
              <a:t> for </a:t>
            </a:r>
            <a:endParaRPr sz="4000" b="1" dirty="0">
              <a:solidFill>
                <a:srgbClr val="FFE599"/>
              </a:solidFill>
              <a:latin typeface="Caveat"/>
              <a:ea typeface="Caveat"/>
              <a:cs typeface="Caveat"/>
              <a:sym typeface="Caveat"/>
            </a:endParaRPr>
          </a:p>
          <a:p>
            <a:pPr marL="0" lvl="0" indent="0" algn="ctr" rtl="0">
              <a:spcBef>
                <a:spcPts val="0"/>
              </a:spcBef>
              <a:spcAft>
                <a:spcPts val="0"/>
              </a:spcAft>
              <a:buNone/>
            </a:pPr>
            <a:r>
              <a:rPr lang="en" sz="4000" b="1" dirty="0">
                <a:solidFill>
                  <a:srgbClr val="FFE599"/>
                </a:solidFill>
                <a:latin typeface="Caveat"/>
                <a:ea typeface="Caveat"/>
                <a:cs typeface="Caveat"/>
                <a:sym typeface="Caveat"/>
              </a:rPr>
              <a:t>the life of the Church.</a:t>
            </a:r>
            <a:endParaRPr sz="4000" b="1" dirty="0">
              <a:solidFill>
                <a:srgbClr val="FFE599"/>
              </a:solidFill>
              <a:latin typeface="Caveat"/>
              <a:ea typeface="Caveat"/>
              <a:cs typeface="Caveat"/>
              <a:sym typeface="Caveat"/>
            </a:endParaRPr>
          </a:p>
          <a:p>
            <a:pPr marL="0" lvl="0" indent="0" algn="ctr" rtl="0">
              <a:spcBef>
                <a:spcPts val="0"/>
              </a:spcBef>
              <a:spcAft>
                <a:spcPts val="0"/>
              </a:spcAft>
              <a:buNone/>
            </a:pPr>
            <a:endParaRPr b="1" dirty="0">
              <a:solidFill>
                <a:srgbClr val="FFD966"/>
              </a:solidFill>
            </a:endParaRPr>
          </a:p>
          <a:p>
            <a:pPr marL="0" lvl="0" indent="0" algn="r" rtl="0">
              <a:spcBef>
                <a:spcPts val="0"/>
              </a:spcBef>
              <a:spcAft>
                <a:spcPts val="0"/>
              </a:spcAft>
              <a:buNone/>
            </a:pPr>
            <a:r>
              <a:rPr lang="en" b="1" dirty="0">
                <a:solidFill>
                  <a:srgbClr val="FFD966"/>
                </a:solidFill>
              </a:rPr>
              <a:t>POPE FRANCIS - 2016</a:t>
            </a:r>
            <a:endParaRPr b="1" dirty="0">
              <a:solidFill>
                <a:srgbClr val="FFD966"/>
              </a:solidFill>
            </a:endParaRPr>
          </a:p>
        </p:txBody>
      </p:sp>
      <p:sp>
        <p:nvSpPr>
          <p:cNvPr id="56" name="Shape 56"/>
          <p:cNvSpPr txBox="1">
            <a:spLocks noGrp="1"/>
          </p:cNvSpPr>
          <p:nvPr>
            <p:ph type="subTitle" idx="1"/>
          </p:nvPr>
        </p:nvSpPr>
        <p:spPr>
          <a:xfrm>
            <a:off x="1471450" y="0"/>
            <a:ext cx="7246200" cy="7926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b="1">
                <a:solidFill>
                  <a:srgbClr val="FFFFFF"/>
                </a:solidFill>
              </a:rPr>
              <a:t>… to support marriage and families</a:t>
            </a:r>
            <a:endParaRPr b="1">
              <a:solidFill>
                <a:srgbClr val="FFFFFF"/>
              </a:solidFill>
            </a:endParaRPr>
          </a:p>
        </p:txBody>
      </p:sp>
      <p:sp>
        <p:nvSpPr>
          <p:cNvPr id="57" name="Shape 57"/>
          <p:cNvSpPr/>
          <p:nvPr/>
        </p:nvSpPr>
        <p:spPr>
          <a:xfrm rot="-5400000">
            <a:off x="-1460155" y="2098770"/>
            <a:ext cx="4499685" cy="944575"/>
          </a:xfrm>
          <a:prstGeom prst="rect">
            <a:avLst/>
          </a:prstGeom>
        </p:spPr>
        <p:txBody>
          <a:bodyPr>
            <a:prstTxWarp prst="textPlain">
              <a:avLst/>
            </a:prstTxWarp>
          </a:bodyPr>
          <a:lstStyle/>
          <a:p>
            <a:pPr lvl="0" algn="ctr"/>
            <a:r>
              <a:rPr lang="en-NZ" b="1" i="0" smtClean="0">
                <a:ln w="9525" cap="flat" cmpd="sng">
                  <a:solidFill>
                    <a:srgbClr val="595959"/>
                  </a:solidFill>
                  <a:prstDash val="solid"/>
                  <a:round/>
                  <a:headEnd type="none" w="sm" len="sm"/>
                  <a:tailEnd type="none" w="sm" len="sm"/>
                </a:ln>
                <a:solidFill>
                  <a:srgbClr val="FFFFFF"/>
                </a:solidFill>
                <a:latin typeface="Arial"/>
              </a:rPr>
              <a:t>HAERE  TUKUNA</a:t>
            </a:r>
            <a:endParaRPr b="1" i="0" dirty="0">
              <a:ln w="9525" cap="flat" cmpd="sng">
                <a:solidFill>
                  <a:srgbClr val="595959"/>
                </a:solidFill>
                <a:prstDash val="solid"/>
                <a:round/>
                <a:headEnd type="none" w="sm" len="sm"/>
                <a:tailEnd type="none" w="sm" len="sm"/>
              </a:ln>
              <a:solidFill>
                <a:srgbClr val="FFFFFF"/>
              </a:solidFill>
              <a:latin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34</Words>
  <Application>Microsoft Office PowerPoint</Application>
  <PresentationFormat>On-screen Show (16:9)</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Caveat</vt:lpstr>
      <vt:lpstr>Arial</vt:lpstr>
      <vt:lpstr>Simple Light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Stasia</dc:creator>
  <cp:lastModifiedBy>SaintJosephs</cp:lastModifiedBy>
  <cp:revision>11</cp:revision>
  <dcterms:modified xsi:type="dcterms:W3CDTF">2018-04-15T08:27:25Z</dcterms:modified>
</cp:coreProperties>
</file>