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Caveat" panose="020B060402020202020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raine McArthur" initials="" lastIdx="1" clrIdx="0"/>
  <p:cmAuthor id="1" name="Stasia Kennedy"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706" autoAdjust="0"/>
  </p:normalViewPr>
  <p:slideViewPr>
    <p:cSldViewPr snapToGrid="0">
      <p:cViewPr varScale="1">
        <p:scale>
          <a:sx n="65" d="100"/>
          <a:sy n="65"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8-03-19T02:23:03.829" idx="1">
    <p:pos x="6000" y="0"/>
    <p:text>Stasia - for me this doesn't quite work.  Either the image or the quote doesn't quite line up with the other.  
The key is 'finding leaders' - but I might have missed the  connecting pint.  Please share with me where you are going with this one 😌</p:text>
  </p:cm>
  <p:cm authorId="1" dt="2018-03-19T02:23:03.829" idx="1">
    <p:pos x="6000" y="100"/>
    <p:text>Let me think about this one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9883995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NZ" sz="1100" b="1" i="0" u="none" strike="noStrike" cap="none" dirty="0" smtClean="0">
                <a:solidFill>
                  <a:srgbClr val="000000"/>
                </a:solidFill>
                <a:effectLst/>
                <a:latin typeface="Arial"/>
                <a:ea typeface="Arial"/>
                <a:cs typeface="Arial"/>
                <a:sym typeface="Arial"/>
              </a:rPr>
              <a:t>SYNOD PRIORITY 3</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1" u="none" strike="noStrike" cap="none" dirty="0" smtClean="0">
                <a:solidFill>
                  <a:srgbClr val="000000"/>
                </a:solidFill>
                <a:effectLst/>
                <a:latin typeface="Arial"/>
                <a:ea typeface="Arial"/>
                <a:cs typeface="Arial"/>
                <a:sym typeface="Arial"/>
              </a:rPr>
              <a:t>TE WHAINGA MATUA 3 O TE HĪKOI TAHI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GO YOU ARE SENT 	… to find leaders</a:t>
            </a:r>
          </a:p>
          <a:p>
            <a:pPr marL="158750" indent="0">
              <a:buNone/>
            </a:pPr>
            <a:r>
              <a:rPr lang="en-NZ" sz="1100" b="0" i="1" u="none" strike="noStrike" cap="none" dirty="0" smtClean="0">
                <a:solidFill>
                  <a:srgbClr val="000000"/>
                </a:solidFill>
                <a:effectLst/>
                <a:latin typeface="Arial"/>
                <a:ea typeface="Arial"/>
                <a:cs typeface="Arial"/>
                <a:sym typeface="Arial"/>
              </a:rPr>
              <a:t>HAERE TUKUNA</a:t>
            </a:r>
            <a:r>
              <a:rPr lang="en-NZ" sz="1100" b="0" i="0" u="none" strike="noStrike" cap="none" dirty="0" smtClean="0">
                <a:solidFill>
                  <a:srgbClr val="000000"/>
                </a:solidFill>
                <a:effectLst/>
                <a:latin typeface="Arial"/>
                <a:ea typeface="Arial"/>
                <a:cs typeface="Arial"/>
                <a:sym typeface="Arial"/>
              </a:rPr>
              <a:t>    </a:t>
            </a:r>
            <a:r>
              <a:rPr lang="en-NZ" sz="1100" b="0" i="1" u="none" strike="noStrike" cap="none" dirty="0" smtClean="0">
                <a:solidFill>
                  <a:srgbClr val="000000"/>
                </a:solidFill>
                <a:effectLst/>
                <a:latin typeface="Arial"/>
                <a:ea typeface="Arial"/>
                <a:cs typeface="Arial"/>
                <a:sym typeface="Arial"/>
              </a:rPr>
              <a:t> 	</a:t>
            </a:r>
            <a:r>
              <a:rPr lang="en-US"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rapu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kaiarahi</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0" u="none" strike="noStrike" cap="none" dirty="0" smtClean="0">
                <a:solidFill>
                  <a:srgbClr val="000000"/>
                </a:solidFill>
                <a:effectLst/>
                <a:latin typeface="Arial"/>
                <a:ea typeface="Arial"/>
                <a:cs typeface="Arial"/>
                <a:sym typeface="Arial"/>
              </a:rPr>
              <a:t>“Among us, who is above must be in service of the others. This doesn't mean we have to wash each other's feet every day, but we must help one another”.</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1" u="none" strike="noStrike" cap="none" dirty="0" smtClean="0">
                <a:solidFill>
                  <a:srgbClr val="000000"/>
                </a:solidFill>
                <a:effectLst/>
                <a:latin typeface="Arial"/>
                <a:ea typeface="Arial"/>
                <a:cs typeface="Arial"/>
                <a:sym typeface="Arial"/>
              </a:rPr>
              <a:t>“</a:t>
            </a:r>
            <a:r>
              <a:rPr lang="en-US" sz="1100" b="0" i="1" u="none" strike="noStrike" cap="none" dirty="0" err="1" smtClean="0">
                <a:solidFill>
                  <a:srgbClr val="000000"/>
                </a:solidFill>
                <a:effectLst/>
                <a:latin typeface="Arial"/>
                <a:ea typeface="Arial"/>
                <a:cs typeface="Arial"/>
                <a:sym typeface="Arial"/>
              </a:rPr>
              <a:t>Mō</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mātou</a:t>
            </a:r>
            <a:r>
              <a:rPr lang="en-US" sz="1100" b="0" i="1" u="none" strike="noStrike" cap="none" dirty="0" smtClean="0">
                <a:solidFill>
                  <a:srgbClr val="000000"/>
                </a:solidFill>
                <a:effectLst/>
                <a:latin typeface="Arial"/>
                <a:ea typeface="Arial"/>
                <a:cs typeface="Arial"/>
                <a:sym typeface="Arial"/>
              </a:rPr>
              <a:t>, ME MANAAKIHIA ĒTEHI ATU e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tangata</a:t>
            </a:r>
            <a:r>
              <a:rPr lang="en-US" sz="1100" b="0" i="1" u="none" strike="noStrike" cap="none" dirty="0" smtClean="0">
                <a:solidFill>
                  <a:srgbClr val="000000"/>
                </a:solidFill>
                <a:effectLst/>
                <a:latin typeface="Arial"/>
                <a:ea typeface="Arial"/>
                <a:cs typeface="Arial"/>
                <a:sym typeface="Arial"/>
              </a:rPr>
              <a:t> e </a:t>
            </a:r>
            <a:r>
              <a:rPr lang="en-US" sz="1100" b="0" i="1" u="none" strike="noStrike" cap="none" dirty="0" err="1" smtClean="0">
                <a:solidFill>
                  <a:srgbClr val="000000"/>
                </a:solidFill>
                <a:effectLst/>
                <a:latin typeface="Arial"/>
                <a:ea typeface="Arial"/>
                <a:cs typeface="Arial"/>
                <a:sym typeface="Arial"/>
              </a:rPr>
              <a:t>noho</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ana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runga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ake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Ko</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tikanga</a:t>
            </a:r>
            <a:r>
              <a:rPr lang="en-US" sz="1100" b="0" i="1" u="none" strike="noStrike" cap="none" dirty="0" smtClean="0">
                <a:solidFill>
                  <a:srgbClr val="000000"/>
                </a:solidFill>
                <a:effectLst/>
                <a:latin typeface="Arial"/>
                <a:ea typeface="Arial"/>
                <a:cs typeface="Arial"/>
                <a:sym typeface="Arial"/>
              </a:rPr>
              <a:t> o </a:t>
            </a:r>
            <a:r>
              <a:rPr lang="en-US" sz="1100" b="0" i="1" u="none" strike="noStrike" cap="none" dirty="0" err="1" smtClean="0">
                <a:solidFill>
                  <a:srgbClr val="000000"/>
                </a:solidFill>
                <a:effectLst/>
                <a:latin typeface="Arial"/>
                <a:ea typeface="Arial"/>
                <a:cs typeface="Arial"/>
                <a:sym typeface="Arial"/>
              </a:rPr>
              <a:t>tēnei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ehara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mea me </a:t>
            </a:r>
            <a:r>
              <a:rPr lang="en-US" sz="1100" b="0" i="1" u="none" strike="noStrike" cap="none" dirty="0" err="1" smtClean="0">
                <a:solidFill>
                  <a:srgbClr val="000000"/>
                </a:solidFill>
                <a:effectLst/>
                <a:latin typeface="Arial"/>
                <a:ea typeface="Arial"/>
                <a:cs typeface="Arial"/>
                <a:sym typeface="Arial"/>
              </a:rPr>
              <a:t>horoia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ngā</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waewae</a:t>
            </a:r>
            <a:r>
              <a:rPr lang="en-US" sz="1100" b="0" i="1" u="none" strike="noStrike" cap="none" dirty="0" smtClean="0">
                <a:solidFill>
                  <a:srgbClr val="000000"/>
                </a:solidFill>
                <a:effectLst/>
                <a:latin typeface="Arial"/>
                <a:ea typeface="Arial"/>
                <a:cs typeface="Arial"/>
                <a:sym typeface="Arial"/>
              </a:rPr>
              <a:t> o </a:t>
            </a:r>
            <a:r>
              <a:rPr lang="en-US" sz="1100" b="0" i="1" u="none" strike="noStrike" cap="none" dirty="0" err="1" smtClean="0">
                <a:solidFill>
                  <a:srgbClr val="000000"/>
                </a:solidFill>
                <a:effectLst/>
                <a:latin typeface="Arial"/>
                <a:ea typeface="Arial"/>
                <a:cs typeface="Arial"/>
                <a:sym typeface="Arial"/>
              </a:rPr>
              <a:t>tētehi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i</a:t>
            </a:r>
            <a:r>
              <a:rPr lang="en-US" sz="1100" b="0" i="1" u="none" strike="noStrike" cap="none" dirty="0" smtClean="0">
                <a:solidFill>
                  <a:srgbClr val="000000"/>
                </a:solidFill>
                <a:effectLst/>
                <a:latin typeface="Arial"/>
                <a:ea typeface="Arial"/>
                <a:cs typeface="Arial"/>
                <a:sym typeface="Arial"/>
              </a:rPr>
              <a:t> a </a:t>
            </a:r>
            <a:r>
              <a:rPr lang="en-US" sz="1100" b="0" i="1" u="none" strike="noStrike" cap="none" dirty="0" err="1" smtClean="0">
                <a:solidFill>
                  <a:srgbClr val="000000"/>
                </a:solidFill>
                <a:effectLst/>
                <a:latin typeface="Arial"/>
                <a:ea typeface="Arial"/>
                <a:cs typeface="Arial"/>
                <a:sym typeface="Arial"/>
              </a:rPr>
              <a:t>rā</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hēoi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anō</a:t>
            </a:r>
            <a:r>
              <a:rPr lang="en-US" sz="1100" b="0" i="1" u="none" strike="noStrike" cap="none" dirty="0" smtClean="0">
                <a:solidFill>
                  <a:srgbClr val="000000"/>
                </a:solidFill>
                <a:effectLst/>
                <a:latin typeface="Arial"/>
                <a:ea typeface="Arial"/>
                <a:cs typeface="Arial"/>
                <a:sym typeface="Arial"/>
              </a:rPr>
              <a:t> me </a:t>
            </a:r>
            <a:r>
              <a:rPr lang="en-US" sz="1100" b="0" i="1" u="none" strike="noStrike" cap="none" dirty="0" err="1" smtClean="0">
                <a:solidFill>
                  <a:srgbClr val="000000"/>
                </a:solidFill>
                <a:effectLst/>
                <a:latin typeface="Arial"/>
                <a:ea typeface="Arial"/>
                <a:cs typeface="Arial"/>
                <a:sym typeface="Arial"/>
              </a:rPr>
              <a:t>manaaki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tātou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i</a:t>
            </a:r>
            <a:r>
              <a:rPr lang="en-US" sz="1100" b="0" i="1" u="none" strike="noStrike" cap="none" dirty="0" smtClean="0">
                <a:solidFill>
                  <a:srgbClr val="000000"/>
                </a:solidFill>
                <a:effectLst/>
                <a:latin typeface="Arial"/>
                <a:ea typeface="Arial"/>
                <a:cs typeface="Arial"/>
                <a:sym typeface="Arial"/>
              </a:rPr>
              <a:t> a </a:t>
            </a:r>
            <a:r>
              <a:rPr lang="en-US" sz="1100" b="0" i="1" u="none" strike="noStrike" cap="none" dirty="0" err="1" smtClean="0">
                <a:solidFill>
                  <a:srgbClr val="000000"/>
                </a:solidFill>
                <a:effectLst/>
                <a:latin typeface="Arial"/>
                <a:ea typeface="Arial"/>
                <a:cs typeface="Arial"/>
                <a:sym typeface="Arial"/>
              </a:rPr>
              <a:t>tātou</a:t>
            </a:r>
            <a:r>
              <a:rPr lang="en-US" sz="1100" b="0" i="1" u="none" strike="noStrike" cap="none" dirty="0" smtClean="0">
                <a:solidFill>
                  <a:srgbClr val="000000"/>
                </a:solidFill>
                <a:effectLst/>
                <a:latin typeface="Arial"/>
                <a:ea typeface="Arial"/>
                <a:cs typeface="Arial"/>
                <a:sym typeface="Arial"/>
              </a:rPr>
              <a: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Pope Francis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err="1" smtClean="0">
                <a:solidFill>
                  <a:srgbClr val="000000"/>
                </a:solidFill>
                <a:effectLst/>
                <a:latin typeface="Arial"/>
                <a:ea typeface="Arial"/>
                <a:cs typeface="Arial"/>
                <a:sym typeface="Arial"/>
              </a:rPr>
              <a:t>Pāpā</a:t>
            </a:r>
            <a:r>
              <a:rPr lang="en-US" sz="1100" b="1" i="1" u="none" strike="noStrike" cap="none" dirty="0" smtClean="0">
                <a:solidFill>
                  <a:srgbClr val="000000"/>
                </a:solidFill>
                <a:effectLst/>
                <a:latin typeface="Arial"/>
                <a:ea typeface="Arial"/>
                <a:cs typeface="Arial"/>
                <a:sym typeface="Arial"/>
              </a:rPr>
              <a:t> </a:t>
            </a:r>
            <a:r>
              <a:rPr lang="en-US" sz="1100" b="1" i="1" u="none" strike="noStrike" cap="none" dirty="0" err="1" smtClean="0">
                <a:solidFill>
                  <a:srgbClr val="000000"/>
                </a:solidFill>
                <a:effectLst/>
                <a:latin typeface="Arial"/>
                <a:ea typeface="Arial"/>
                <a:cs typeface="Arial"/>
                <a:sym typeface="Arial"/>
              </a:rPr>
              <a:t>Werahiko</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Pope washes feet of two girls, two Muslims at youth prison</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Christians are in the middle of Holy Week ceremonies leading up to Easter Sunday.</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By Alessandro </a:t>
            </a:r>
            <a:r>
              <a:rPr lang="en-NZ" sz="1100" b="1" i="0" u="none" strike="noStrike" cap="none" dirty="0" err="1" smtClean="0">
                <a:solidFill>
                  <a:srgbClr val="000000"/>
                </a:solidFill>
                <a:effectLst/>
                <a:latin typeface="Arial"/>
                <a:ea typeface="Arial"/>
                <a:cs typeface="Arial"/>
                <a:sym typeface="Arial"/>
              </a:rPr>
              <a:t>Speciale</a:t>
            </a:r>
            <a:r>
              <a:rPr lang="en-NZ" sz="1100" b="1" i="0" u="none" strike="noStrike" cap="none" dirty="0" smtClean="0">
                <a:solidFill>
                  <a:srgbClr val="000000"/>
                </a:solidFill>
                <a:effectLst/>
                <a:latin typeface="Arial"/>
                <a:ea typeface="Arial"/>
                <a:cs typeface="Arial"/>
                <a:sym typeface="Arial"/>
              </a:rPr>
              <a:t>, Religion News Service  [March 28, 2013]</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F U L </a:t>
            </a:r>
            <a:r>
              <a:rPr lang="en-NZ" sz="1100" b="1" i="0" u="none" strike="noStrike" cap="none" dirty="0" err="1" smtClean="0">
                <a:solidFill>
                  <a:srgbClr val="000000"/>
                </a:solidFill>
                <a:effectLst/>
                <a:latin typeface="Arial"/>
                <a:ea typeface="Arial"/>
                <a:cs typeface="Arial"/>
                <a:sym typeface="Arial"/>
              </a:rPr>
              <a:t>L</a:t>
            </a:r>
            <a:r>
              <a:rPr lang="en-NZ" sz="1100" b="1" i="0" u="none" strike="noStrike" cap="none" dirty="0" smtClean="0">
                <a:solidFill>
                  <a:srgbClr val="000000"/>
                </a:solidFill>
                <a:effectLst/>
                <a:latin typeface="Arial"/>
                <a:ea typeface="Arial"/>
                <a:cs typeface="Arial"/>
                <a:sym typeface="Arial"/>
              </a:rPr>
              <a:t>   T E X 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VATICAN CITY</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Pope Francis on Thursday (March 28) washed the feet of 12 young inmates, including two girls and two Muslims, during a Maundy Thursday Mass at a youth detention </a:t>
            </a:r>
            <a:r>
              <a:rPr lang="en-NZ" sz="1100" b="0" i="1" u="none" strike="noStrike" cap="none" dirty="0" err="1" smtClean="0">
                <a:solidFill>
                  <a:srgbClr val="000000"/>
                </a:solidFill>
                <a:effectLst/>
                <a:latin typeface="Arial"/>
                <a:ea typeface="Arial"/>
                <a:cs typeface="Arial"/>
                <a:sym typeface="Arial"/>
              </a:rPr>
              <a:t>center</a:t>
            </a:r>
            <a:r>
              <a:rPr lang="en-NZ" sz="1100" b="0" i="1" u="none" strike="noStrike" cap="none" dirty="0" smtClean="0">
                <a:solidFill>
                  <a:srgbClr val="000000"/>
                </a:solidFill>
                <a:effectLst/>
                <a:latin typeface="Arial"/>
                <a:ea typeface="Arial"/>
                <a:cs typeface="Arial"/>
                <a:sym typeface="Arial"/>
              </a:rPr>
              <a:t> in Rome.</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The Argentine pontiff, who has shown an eagerness to break with tradition in the two weeks since his election to the papacy on March 13, chose to celebrate the rite in the </a:t>
            </a:r>
            <a:r>
              <a:rPr lang="en-NZ" sz="1100" b="0" i="1" u="none" strike="noStrike" cap="none" dirty="0" err="1" smtClean="0">
                <a:solidFill>
                  <a:srgbClr val="000000"/>
                </a:solidFill>
                <a:effectLst/>
                <a:latin typeface="Arial"/>
                <a:ea typeface="Arial"/>
                <a:cs typeface="Arial"/>
                <a:sym typeface="Arial"/>
              </a:rPr>
              <a:t>Casal</a:t>
            </a:r>
            <a:r>
              <a:rPr lang="en-NZ" sz="1100" b="0" i="1" u="none" strike="noStrike" cap="none" dirty="0" smtClean="0">
                <a:solidFill>
                  <a:srgbClr val="000000"/>
                </a:solidFill>
                <a:effectLst/>
                <a:latin typeface="Arial"/>
                <a:ea typeface="Arial"/>
                <a:cs typeface="Arial"/>
                <a:sym typeface="Arial"/>
              </a:rPr>
              <a:t> del </a:t>
            </a:r>
            <a:r>
              <a:rPr lang="en-NZ" sz="1100" b="0" i="1" u="none" strike="noStrike" cap="none" dirty="0" err="1" smtClean="0">
                <a:solidFill>
                  <a:srgbClr val="000000"/>
                </a:solidFill>
                <a:effectLst/>
                <a:latin typeface="Arial"/>
                <a:ea typeface="Arial"/>
                <a:cs typeface="Arial"/>
                <a:sym typeface="Arial"/>
              </a:rPr>
              <a:t>Marmo</a:t>
            </a:r>
            <a:r>
              <a:rPr lang="en-NZ" sz="1100" b="0" i="1" u="none" strike="noStrike" cap="none" dirty="0" smtClean="0">
                <a:solidFill>
                  <a:srgbClr val="000000"/>
                </a:solidFill>
                <a:effectLst/>
                <a:latin typeface="Arial"/>
                <a:ea typeface="Arial"/>
                <a:cs typeface="Arial"/>
                <a:sym typeface="Arial"/>
              </a:rPr>
              <a:t> prison in northwest Rome, rather than in the traditional venue of the St. John Lateran Basilica.</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Francis has repeatedly stated his desire to bring the papacy and the church closer to the poor and the marginalized.</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The inclusion of two women in the rite — which commemorates Jesus’ washing of the feet of the apostles on the night before his death — is also a first for a pope, but Francis had already done so as archbishop of Buenos Aires.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As all of Jesus’ apostles were men, popes usually washed the feet of 12 male priests. Outside the Vatican, many bishops will wash only the feet of men.</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1" u="none" strike="noStrike" cap="none" dirty="0" smtClean="0">
                <a:solidFill>
                  <a:srgbClr val="000000"/>
                </a:solidFill>
                <a:effectLst/>
                <a:latin typeface="Arial"/>
                <a:ea typeface="Arial"/>
                <a:cs typeface="Arial"/>
                <a:sym typeface="Arial"/>
              </a:rPr>
              <a:t>In a brief, unscripted homily</a:t>
            </a:r>
            <a:r>
              <a:rPr lang="en-NZ" sz="1100" b="0" i="1" u="none" strike="noStrike" cap="none" dirty="0" smtClean="0">
                <a:solidFill>
                  <a:srgbClr val="000000"/>
                </a:solidFill>
                <a:effectLst/>
                <a:latin typeface="Arial"/>
                <a:ea typeface="Arial"/>
                <a:cs typeface="Arial"/>
                <a:sym typeface="Arial"/>
              </a:rPr>
              <a:t>, Francis explained that the foot-washing ceremony exemplifies Jesus’ message that men — including those in positions of power and authority — must be in service of each other.</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a:t>
            </a:r>
            <a:r>
              <a:rPr lang="en-NZ" sz="1100" b="1" i="1" u="none" strike="noStrike" cap="none" dirty="0" smtClean="0">
                <a:solidFill>
                  <a:srgbClr val="000000"/>
                </a:solidFill>
                <a:effectLst/>
                <a:latin typeface="Arial"/>
                <a:ea typeface="Arial"/>
                <a:cs typeface="Arial"/>
                <a:sym typeface="Arial"/>
              </a:rPr>
              <a:t>Among us, who is above must be in service of the others</a:t>
            </a:r>
            <a:r>
              <a:rPr lang="en-NZ" sz="1100" b="0" i="1" u="none" strike="noStrike" cap="none" dirty="0" smtClean="0">
                <a:solidFill>
                  <a:srgbClr val="000000"/>
                </a:solidFill>
                <a:effectLst/>
                <a:latin typeface="Arial"/>
                <a:ea typeface="Arial"/>
                <a:cs typeface="Arial"/>
                <a:sym typeface="Arial"/>
              </a:rPr>
              <a:t>,” he said. “</a:t>
            </a:r>
            <a:r>
              <a:rPr lang="en-NZ" sz="1100" b="1" i="1" u="none" strike="noStrike" cap="none" dirty="0" smtClean="0">
                <a:solidFill>
                  <a:srgbClr val="000000"/>
                </a:solidFill>
                <a:effectLst/>
                <a:latin typeface="Arial"/>
                <a:ea typeface="Arial"/>
                <a:cs typeface="Arial"/>
                <a:sym typeface="Arial"/>
              </a:rPr>
              <a:t>This doesn’t mean we have to wash each other’s feet every day, but we must help one another</a:t>
            </a:r>
            <a:r>
              <a:rPr lang="en-NZ" sz="1100" b="0" i="1" u="none" strike="noStrike" cap="none" dirty="0" smtClean="0">
                <a:solidFill>
                  <a:srgbClr val="000000"/>
                </a:solidFill>
                <a:effectLst/>
                <a:latin typeface="Arial"/>
                <a:ea typeface="Arial"/>
                <a:cs typeface="Arial"/>
                <a:sym typeface="Arial"/>
              </a:rPr>
              <a:t>.”  Media access to the youth prison was limited since most inmates are minors, but the Vatican’s chief spokesman, the Rev. Federico Lombardi, reported that Francis knelt in front of the 12 youths and kissed their feet after having washed and dried them.</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“It was an impressive gesture,” he said, adding that it was also “physically taxing.”</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After the Mass, the pope personally greeted all the inmates as well as the prison’s staff and volunteers. “Do not let yourselves be robbed of hope,” he told the young offenders before leaving.</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The </a:t>
            </a:r>
            <a:r>
              <a:rPr lang="en-NZ" sz="1100" b="0" i="1" u="none" strike="noStrike" cap="none" dirty="0" err="1" smtClean="0">
                <a:solidFill>
                  <a:srgbClr val="000000"/>
                </a:solidFill>
                <a:effectLst/>
                <a:latin typeface="Arial"/>
                <a:ea typeface="Arial"/>
                <a:cs typeface="Arial"/>
                <a:sym typeface="Arial"/>
              </a:rPr>
              <a:t>Casal</a:t>
            </a:r>
            <a:r>
              <a:rPr lang="en-NZ" sz="1100" b="0" i="1" u="none" strike="noStrike" cap="none" dirty="0" smtClean="0">
                <a:solidFill>
                  <a:srgbClr val="000000"/>
                </a:solidFill>
                <a:effectLst/>
                <a:latin typeface="Arial"/>
                <a:ea typeface="Arial"/>
                <a:cs typeface="Arial"/>
                <a:sym typeface="Arial"/>
              </a:rPr>
              <a:t> del </a:t>
            </a:r>
            <a:r>
              <a:rPr lang="en-NZ" sz="1100" b="0" i="1" u="none" strike="noStrike" cap="none" dirty="0" err="1" smtClean="0">
                <a:solidFill>
                  <a:srgbClr val="000000"/>
                </a:solidFill>
                <a:effectLst/>
                <a:latin typeface="Arial"/>
                <a:ea typeface="Arial"/>
                <a:cs typeface="Arial"/>
                <a:sym typeface="Arial"/>
              </a:rPr>
              <a:t>Marmo</a:t>
            </a:r>
            <a:r>
              <a:rPr lang="en-NZ" sz="1100" b="0" i="1" u="none" strike="noStrike" cap="none" dirty="0" smtClean="0">
                <a:solidFill>
                  <a:srgbClr val="000000"/>
                </a:solidFill>
                <a:effectLst/>
                <a:latin typeface="Arial"/>
                <a:ea typeface="Arial"/>
                <a:cs typeface="Arial"/>
                <a:sym typeface="Arial"/>
              </a:rPr>
              <a:t> youth prison houses 49 inmates aged 14-21, mostly coming from North Africa and Eastern Europe.</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Earlier on Thursday, at a solemn Mass in St. Peter’s Basilica that marks the beginning of Easter celebrations for the Catholic Church, Francis called on priests to avoid becoming “managers” and “collectors of antiques or novelties.”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He urged them to “go out of themselves,” into the “outskirts where there is suffering, bloodshed, blindness that longs for sight, and prisoners in thrall to many evil masters.”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Copyright: For copyright information, please check with the distributor of this item, Religion News Service LLC.</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Translations prepared by Deacon Danny </a:t>
            </a:r>
            <a:r>
              <a:rPr lang="en-US" sz="1100" b="1" i="0" u="none" strike="noStrike" cap="none" dirty="0" err="1" smtClean="0">
                <a:solidFill>
                  <a:srgbClr val="000000"/>
                </a:solidFill>
                <a:effectLst/>
                <a:latin typeface="Arial"/>
                <a:ea typeface="Arial"/>
                <a:cs typeface="Arial"/>
                <a:sym typeface="Arial"/>
              </a:rPr>
              <a:t>Karatea</a:t>
            </a:r>
            <a:r>
              <a:rPr lang="en-US" sz="1100" b="1" i="0" u="none" strike="noStrike" cap="none" dirty="0" smtClean="0">
                <a:solidFill>
                  <a:srgbClr val="000000"/>
                </a:solidFill>
                <a:effectLst/>
                <a:latin typeface="Arial"/>
                <a:ea typeface="Arial"/>
                <a:cs typeface="Arial"/>
                <a:sym typeface="Arial"/>
              </a:rPr>
              <a:t>-Goddard, July 2018</a:t>
            </a:r>
            <a:endParaRPr lang="en-NZ" sz="1100" b="0" i="0" u="none" strike="noStrike" cap="none" dirty="0" smtClean="0">
              <a:solidFill>
                <a:srgbClr val="000000"/>
              </a:solidFill>
              <a:effectLst/>
              <a:latin typeface="Arial"/>
              <a:ea typeface="Arial"/>
              <a:cs typeface="Arial"/>
              <a:sym typeface="Arial"/>
            </a:endParaRPr>
          </a:p>
          <a:p>
            <a:r>
              <a:rPr lang="en-NZ" sz="1100" b="0" i="0" u="none" strike="noStrike" cap="none" dirty="0" smtClean="0">
                <a:solidFill>
                  <a:srgbClr val="000000"/>
                </a:solidFill>
                <a:effectLst/>
                <a:latin typeface="Arial"/>
                <a:ea typeface="Arial"/>
                <a:cs typeface="Arial"/>
                <a:sym typeface="Arial"/>
              </a:rPr>
              <a:t/>
            </a:r>
            <a:br>
              <a:rPr lang="en-NZ" sz="1100" b="0" i="0" u="none" strike="noStrike" cap="none" dirty="0" smtClean="0">
                <a:solidFill>
                  <a:srgbClr val="000000"/>
                </a:solidFill>
                <a:effectLst/>
                <a:latin typeface="Arial"/>
                <a:ea typeface="Arial"/>
                <a:cs typeface="Arial"/>
                <a:sym typeface="Arial"/>
              </a:rPr>
            </a:br>
            <a:r>
              <a:rPr lang="en-NZ" sz="1100" b="0" i="0" u="none" strike="noStrike" cap="none" dirty="0" smtClean="0">
                <a:solidFill>
                  <a:srgbClr val="000000"/>
                </a:solidFill>
                <a:effectLst/>
                <a:latin typeface="Arial"/>
                <a:ea typeface="Arial"/>
                <a:cs typeface="Arial"/>
                <a:sym typeface="Arial"/>
              </a:rPr>
              <a:t> </a:t>
            </a:r>
            <a:endParaRPr lang="en-NZ"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769854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rotWithShape="1">
          <a:blip r:embed="rId3">
            <a:alphaModFix/>
          </a:blip>
          <a:srcRect t="14478"/>
          <a:stretch/>
        </p:blipFill>
        <p:spPr>
          <a:xfrm>
            <a:off x="13847" y="0"/>
            <a:ext cx="9144000" cy="5176872"/>
          </a:xfrm>
          <a:prstGeom prst="rect">
            <a:avLst/>
          </a:prstGeom>
          <a:noFill/>
          <a:ln>
            <a:noFill/>
          </a:ln>
        </p:spPr>
      </p:pic>
      <p:sp>
        <p:nvSpPr>
          <p:cNvPr id="55" name="Shape 55"/>
          <p:cNvSpPr txBox="1">
            <a:spLocks noGrp="1"/>
          </p:cNvSpPr>
          <p:nvPr>
            <p:ph type="subTitle" idx="1"/>
          </p:nvPr>
        </p:nvSpPr>
        <p:spPr>
          <a:xfrm>
            <a:off x="149655" y="9080"/>
            <a:ext cx="5047378" cy="792600"/>
          </a:xfrm>
          <a:prstGeom prst="rect">
            <a:avLst/>
          </a:prstGeom>
        </p:spPr>
        <p:txBody>
          <a:bodyPr spcFirstLastPara="1" wrap="square" lIns="91425" tIns="91425" rIns="91425" bIns="91425" anchor="t" anchorCtr="0">
            <a:noAutofit/>
          </a:bodyPr>
          <a:lstStyle/>
          <a:p>
            <a:pPr marL="0" lvl="0" indent="0" algn="r">
              <a:spcBef>
                <a:spcPts val="0"/>
              </a:spcBef>
              <a:spcAft>
                <a:spcPts val="0"/>
              </a:spcAft>
              <a:buNone/>
            </a:pPr>
            <a:r>
              <a:rPr lang="en" sz="3600" b="1" dirty="0">
                <a:solidFill>
                  <a:srgbClr val="FFFFFF"/>
                </a:solidFill>
              </a:rPr>
              <a:t>… to find leaders</a:t>
            </a:r>
            <a:endParaRPr sz="3600" b="1" dirty="0">
              <a:solidFill>
                <a:srgbClr val="FFFFFF"/>
              </a:solidFill>
            </a:endParaRPr>
          </a:p>
        </p:txBody>
      </p:sp>
      <p:sp>
        <p:nvSpPr>
          <p:cNvPr id="56" name="Shape 56"/>
          <p:cNvSpPr txBox="1"/>
          <p:nvPr/>
        </p:nvSpPr>
        <p:spPr>
          <a:xfrm>
            <a:off x="1256276" y="693173"/>
            <a:ext cx="7887724" cy="2742571"/>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4400" b="1" dirty="0" smtClean="0">
                <a:solidFill>
                  <a:schemeClr val="bg1"/>
                </a:solidFill>
                <a:latin typeface="Caveat"/>
                <a:ea typeface="Caveat"/>
                <a:cs typeface="Caveat"/>
                <a:sym typeface="Caveat"/>
              </a:rPr>
              <a:t>     Among </a:t>
            </a:r>
            <a:r>
              <a:rPr lang="en" sz="4400" b="1" dirty="0">
                <a:solidFill>
                  <a:schemeClr val="bg1"/>
                </a:solidFill>
                <a:latin typeface="Caveat"/>
                <a:ea typeface="Caveat"/>
                <a:cs typeface="Caveat"/>
                <a:sym typeface="Caveat"/>
              </a:rPr>
              <a:t>us, </a:t>
            </a:r>
            <a:r>
              <a:rPr lang="en" sz="4400" b="1" dirty="0" smtClean="0">
                <a:solidFill>
                  <a:schemeClr val="bg1"/>
                </a:solidFill>
                <a:latin typeface="Caveat"/>
                <a:ea typeface="Caveat"/>
                <a:cs typeface="Caveat"/>
                <a:sym typeface="Caveat"/>
              </a:rPr>
              <a:t>who </a:t>
            </a:r>
            <a:r>
              <a:rPr lang="en" sz="4400" b="1" dirty="0">
                <a:solidFill>
                  <a:schemeClr val="bg1"/>
                </a:solidFill>
                <a:latin typeface="Caveat"/>
                <a:ea typeface="Caveat"/>
                <a:cs typeface="Caveat"/>
                <a:sym typeface="Caveat"/>
              </a:rPr>
              <a:t>is above must be </a:t>
            </a:r>
            <a:endParaRPr lang="en" sz="4400" b="1" dirty="0" smtClean="0">
              <a:solidFill>
                <a:schemeClr val="bg1"/>
              </a:solidFill>
              <a:latin typeface="Caveat"/>
              <a:ea typeface="Caveat"/>
              <a:cs typeface="Caveat"/>
              <a:sym typeface="Caveat"/>
            </a:endParaRPr>
          </a:p>
          <a:p>
            <a:pPr marL="0" lvl="0" indent="0" algn="ctr">
              <a:spcBef>
                <a:spcPts val="0"/>
              </a:spcBef>
              <a:spcAft>
                <a:spcPts val="0"/>
              </a:spcAft>
              <a:buNone/>
            </a:pPr>
            <a:r>
              <a:rPr lang="en" sz="5400" b="1" dirty="0" smtClean="0">
                <a:solidFill>
                  <a:srgbClr val="FFFF00"/>
                </a:solidFill>
                <a:latin typeface="Caveat"/>
                <a:ea typeface="Caveat"/>
                <a:cs typeface="Caveat"/>
                <a:sym typeface="Caveat"/>
              </a:rPr>
              <a:t>IN </a:t>
            </a:r>
            <a:r>
              <a:rPr lang="en" sz="5400" b="1" dirty="0">
                <a:solidFill>
                  <a:srgbClr val="FFFF00"/>
                </a:solidFill>
                <a:latin typeface="Caveat"/>
                <a:ea typeface="Caveat"/>
                <a:cs typeface="Caveat"/>
                <a:sym typeface="Caveat"/>
              </a:rPr>
              <a:t>SERVICE </a:t>
            </a:r>
            <a:r>
              <a:rPr lang="en" sz="4800" b="1" dirty="0" smtClean="0">
                <a:solidFill>
                  <a:srgbClr val="FFFF00"/>
                </a:solidFill>
                <a:latin typeface="Caveat"/>
                <a:ea typeface="Caveat"/>
                <a:cs typeface="Caveat"/>
                <a:sym typeface="Caveat"/>
              </a:rPr>
              <a:t>of </a:t>
            </a:r>
            <a:r>
              <a:rPr lang="en" sz="4800" b="1" dirty="0">
                <a:solidFill>
                  <a:srgbClr val="FFFF00"/>
                </a:solidFill>
                <a:latin typeface="Caveat"/>
                <a:ea typeface="Caveat"/>
                <a:cs typeface="Caveat"/>
                <a:sym typeface="Caveat"/>
              </a:rPr>
              <a:t>the others. </a:t>
            </a:r>
            <a:endParaRPr sz="1600" b="1" dirty="0">
              <a:solidFill>
                <a:srgbClr val="FFFF00"/>
              </a:solidFill>
            </a:endParaRPr>
          </a:p>
        </p:txBody>
      </p:sp>
      <p:sp>
        <p:nvSpPr>
          <p:cNvPr id="57" name="Shape 57"/>
          <p:cNvSpPr/>
          <p:nvPr/>
        </p:nvSpPr>
        <p:spPr>
          <a:xfrm rot="16200000">
            <a:off x="-1465855" y="2116148"/>
            <a:ext cx="4499685" cy="944575"/>
          </a:xfrm>
          <a:prstGeom prst="rect">
            <a:avLst/>
          </a:prstGeom>
        </p:spPr>
        <p:txBody>
          <a:bodyPr>
            <a:prstTxWarp prst="textPlain">
              <a:avLst/>
            </a:prstTxWarp>
          </a:bodyPr>
          <a:lstStyle/>
          <a:p>
            <a:pPr lvl="0" algn="ctr"/>
            <a:r>
              <a:rPr lang="en-NZ" b="1" i="0" smtClean="0">
                <a:ln w="9525" cap="flat" cmpd="sng">
                  <a:solidFill>
                    <a:srgbClr val="595959"/>
                  </a:solidFill>
                  <a:prstDash val="solid"/>
                  <a:round/>
                  <a:headEnd type="none" w="sm" len="sm"/>
                  <a:tailEnd type="none" w="sm" len="sm"/>
                </a:ln>
                <a:solidFill>
                  <a:srgbClr val="FFFFFF"/>
                </a:solidFill>
                <a:latin typeface="Arial"/>
              </a:rPr>
              <a:t>HAERE  TUKUNA</a:t>
            </a:r>
            <a:endParaRPr b="1" i="0" dirty="0">
              <a:ln w="9525" cap="flat" cmpd="sng">
                <a:solidFill>
                  <a:srgbClr val="595959"/>
                </a:solidFill>
                <a:prstDash val="solid"/>
                <a:round/>
                <a:headEnd type="none" w="sm" len="sm"/>
                <a:tailEnd type="none" w="sm" len="sm"/>
              </a:ln>
              <a:solidFill>
                <a:srgbClr val="FFFFFF"/>
              </a:solidFill>
              <a:latin typeface="Arial"/>
            </a:endParaRPr>
          </a:p>
        </p:txBody>
      </p:sp>
      <p:sp>
        <p:nvSpPr>
          <p:cNvPr id="6" name="Shape 56"/>
          <p:cNvSpPr txBox="1"/>
          <p:nvPr/>
        </p:nvSpPr>
        <p:spPr>
          <a:xfrm>
            <a:off x="1242429" y="2310822"/>
            <a:ext cx="7784485" cy="2249843"/>
          </a:xfrm>
          <a:prstGeom prst="rect">
            <a:avLst/>
          </a:prstGeom>
          <a:noFill/>
          <a:ln>
            <a:noFill/>
          </a:ln>
        </p:spPr>
        <p:txBody>
          <a:bodyPr spcFirstLastPara="1" wrap="square" lIns="91425" tIns="91425" rIns="91425" bIns="91425" anchor="t" anchorCtr="0">
            <a:noAutofit/>
          </a:bodyPr>
          <a:lstStyle/>
          <a:p>
            <a:pPr marL="0" lvl="0" indent="0" algn="r">
              <a:spcBef>
                <a:spcPts val="0"/>
              </a:spcBef>
              <a:spcAft>
                <a:spcPts val="0"/>
              </a:spcAft>
              <a:buNone/>
            </a:pPr>
            <a:r>
              <a:rPr lang="en" sz="3200" b="1" dirty="0" smtClean="0">
                <a:solidFill>
                  <a:schemeClr val="bg1"/>
                </a:solidFill>
                <a:latin typeface="Caveat"/>
                <a:ea typeface="Caveat"/>
                <a:cs typeface="Caveat"/>
                <a:sym typeface="Caveat"/>
              </a:rPr>
              <a:t>This </a:t>
            </a:r>
            <a:r>
              <a:rPr lang="en" sz="3200" b="1" dirty="0">
                <a:solidFill>
                  <a:schemeClr val="bg1"/>
                </a:solidFill>
                <a:latin typeface="Caveat"/>
                <a:ea typeface="Caveat"/>
                <a:cs typeface="Caveat"/>
                <a:sym typeface="Caveat"/>
              </a:rPr>
              <a:t>doesn't </a:t>
            </a:r>
            <a:r>
              <a:rPr lang="en" sz="3200" b="1" dirty="0" smtClean="0">
                <a:solidFill>
                  <a:schemeClr val="bg1"/>
                </a:solidFill>
                <a:latin typeface="Caveat"/>
                <a:ea typeface="Caveat"/>
                <a:cs typeface="Caveat"/>
                <a:sym typeface="Caveat"/>
              </a:rPr>
              <a:t>mean </a:t>
            </a:r>
          </a:p>
          <a:p>
            <a:pPr marL="0" lvl="0" indent="0" algn="r">
              <a:spcBef>
                <a:spcPts val="0"/>
              </a:spcBef>
              <a:spcAft>
                <a:spcPts val="0"/>
              </a:spcAft>
              <a:buNone/>
            </a:pPr>
            <a:r>
              <a:rPr lang="en" sz="3200" b="1" dirty="0" smtClean="0">
                <a:solidFill>
                  <a:schemeClr val="bg1"/>
                </a:solidFill>
                <a:latin typeface="Caveat"/>
                <a:ea typeface="Caveat"/>
                <a:cs typeface="Caveat"/>
                <a:sym typeface="Caveat"/>
              </a:rPr>
              <a:t>we </a:t>
            </a:r>
            <a:r>
              <a:rPr lang="en" sz="3200" b="1" dirty="0">
                <a:solidFill>
                  <a:schemeClr val="bg1"/>
                </a:solidFill>
                <a:latin typeface="Caveat"/>
                <a:ea typeface="Caveat"/>
                <a:cs typeface="Caveat"/>
                <a:sym typeface="Caveat"/>
              </a:rPr>
              <a:t>have </a:t>
            </a:r>
            <a:r>
              <a:rPr lang="en" sz="3200" b="1" dirty="0" smtClean="0">
                <a:solidFill>
                  <a:schemeClr val="bg1"/>
                </a:solidFill>
                <a:latin typeface="Caveat"/>
                <a:ea typeface="Caveat"/>
                <a:cs typeface="Caveat"/>
                <a:sym typeface="Caveat"/>
              </a:rPr>
              <a:t>to wash </a:t>
            </a:r>
          </a:p>
          <a:p>
            <a:pPr marL="0" lvl="0" indent="0" algn="r">
              <a:spcBef>
                <a:spcPts val="0"/>
              </a:spcBef>
              <a:spcAft>
                <a:spcPts val="0"/>
              </a:spcAft>
              <a:buNone/>
            </a:pPr>
            <a:r>
              <a:rPr lang="en" sz="3200" b="1" dirty="0" smtClean="0">
                <a:solidFill>
                  <a:schemeClr val="bg1"/>
                </a:solidFill>
                <a:latin typeface="Caveat"/>
                <a:ea typeface="Caveat"/>
                <a:cs typeface="Caveat"/>
                <a:sym typeface="Caveat"/>
              </a:rPr>
              <a:t>each </a:t>
            </a:r>
            <a:r>
              <a:rPr lang="en" sz="3200" b="1" dirty="0">
                <a:solidFill>
                  <a:schemeClr val="bg1"/>
                </a:solidFill>
                <a:latin typeface="Caveat"/>
                <a:ea typeface="Caveat"/>
                <a:cs typeface="Caveat"/>
                <a:sym typeface="Caveat"/>
              </a:rPr>
              <a:t>other's feet every day, </a:t>
            </a:r>
            <a:r>
              <a:rPr lang="en" sz="3200" b="1" dirty="0">
                <a:solidFill>
                  <a:schemeClr val="bg1"/>
                </a:solidFill>
                <a:latin typeface="Caveat"/>
                <a:ea typeface="Caveat"/>
                <a:cs typeface="Caveat"/>
                <a:sym typeface="Caveat"/>
              </a:rPr>
              <a:t>but </a:t>
            </a:r>
            <a:endParaRPr lang="en" sz="3200" b="1" dirty="0" smtClean="0">
              <a:solidFill>
                <a:schemeClr val="bg1"/>
              </a:solidFill>
              <a:latin typeface="Caveat"/>
              <a:ea typeface="Caveat"/>
              <a:cs typeface="Caveat"/>
              <a:sym typeface="Caveat"/>
            </a:endParaRPr>
          </a:p>
          <a:p>
            <a:pPr marL="0" lvl="0" indent="0">
              <a:spcBef>
                <a:spcPts val="0"/>
              </a:spcBef>
              <a:spcAft>
                <a:spcPts val="0"/>
              </a:spcAft>
              <a:buNone/>
            </a:pPr>
            <a:r>
              <a:rPr lang="en-NZ" sz="4800" b="1" dirty="0" smtClean="0">
                <a:solidFill>
                  <a:srgbClr val="FFFF00"/>
                </a:solidFill>
                <a:latin typeface="Caveat"/>
                <a:ea typeface="Caveat"/>
                <a:cs typeface="Caveat"/>
                <a:sym typeface="Caveat"/>
              </a:rPr>
              <a:t>  WE MUST HELP ONE ANOTHER</a:t>
            </a:r>
            <a:endParaRPr sz="4800" b="1" dirty="0">
              <a:solidFill>
                <a:srgbClr val="FFFF00"/>
              </a:solidFill>
            </a:endParaRPr>
          </a:p>
          <a:p>
            <a:pPr marL="0" lvl="0" indent="0" algn="r" rtl="0">
              <a:spcBef>
                <a:spcPts val="0"/>
              </a:spcBef>
              <a:spcAft>
                <a:spcPts val="0"/>
              </a:spcAft>
              <a:buNone/>
            </a:pPr>
            <a:endParaRPr b="1" dirty="0">
              <a:solidFill>
                <a:srgbClr val="FFFFFF"/>
              </a:solidFill>
            </a:endParaRPr>
          </a:p>
          <a:p>
            <a:pPr marL="0" lvl="0" indent="0" algn="r" rtl="0">
              <a:spcBef>
                <a:spcPts val="0"/>
              </a:spcBef>
              <a:spcAft>
                <a:spcPts val="0"/>
              </a:spcAft>
              <a:buNone/>
            </a:pPr>
            <a:r>
              <a:rPr lang="en" b="1" dirty="0">
                <a:solidFill>
                  <a:srgbClr val="FFFFFF"/>
                </a:solidFill>
              </a:rPr>
              <a:t>POPE FRANCIS - </a:t>
            </a:r>
            <a:r>
              <a:rPr lang="en" b="1" dirty="0" smtClean="0">
                <a:solidFill>
                  <a:srgbClr val="FFFFFF"/>
                </a:solidFill>
              </a:rPr>
              <a:t>2013</a:t>
            </a:r>
            <a:endParaRPr b="1" dirty="0">
              <a:solidFill>
                <a:srgbClr val="FFFFF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56</Words>
  <Application>Microsoft Office PowerPoint</Application>
  <PresentationFormat>On-screen Show (16:9)</PresentationFormat>
  <Paragraphs>51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Caveat</vt:lpstr>
      <vt:lpstr>Arial</vt:lpstr>
      <vt:lpstr>Simple Light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Stasia</dc:creator>
  <cp:lastModifiedBy>SaintJosephs</cp:lastModifiedBy>
  <cp:revision>15</cp:revision>
  <dcterms:modified xsi:type="dcterms:W3CDTF">2018-04-15T09:20:43Z</dcterms:modified>
</cp:coreProperties>
</file>