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9144000" cy="5143500" type="screen16x9"/>
  <p:notesSz cx="6858000" cy="9144000"/>
  <p:embeddedFontLst>
    <p:embeddedFont>
      <p:font typeface="Caveat" panose="020B0604020202020204" charset="0"/>
      <p:regular r:id="rId4"/>
      <p:bold r:id="rId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sia Kennedy" initials="" lastIdx="2" clrIdx="0"/>
  <p:cmAuthor id="1" name="Lorraine McArthu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383" autoAdjust="0"/>
  </p:normalViewPr>
  <p:slideViewPr>
    <p:cSldViewPr snapToGrid="0">
      <p:cViewPr varScale="1">
        <p:scale>
          <a:sx n="46" d="100"/>
          <a:sy n="46" d="100"/>
        </p:scale>
        <p:origin x="199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19T02:11:41.307" idx="1">
    <p:pos x="6000" y="100"/>
    <p:text>This is absolutely fantastic - quote, image and sense of the Synod direction.  Don't change a thing 😄</p:text>
  </p:cm>
  <p:cm authorId="0" dt="2018-03-19T02:26:05.734" idx="1">
    <p:pos x="6000" y="0"/>
    <p:text>I love this kete which hangs at our home in Whataroa.  But I'm not sure if it is the right backdrop for the words as it's a bit busy.</p:text>
  </p:cm>
  <p:cm authorId="0" dt="2018-03-19T02:26:05.734" idx="2">
    <p:pos x="6000" y="200"/>
    <p:text>OK this is a keeper then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76072544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100" b="1" i="0" u="none" strike="noStrike" cap="none" dirty="0" smtClean="0">
                <a:solidFill>
                  <a:srgbClr val="000000"/>
                </a:solidFill>
                <a:effectLst/>
                <a:latin typeface="Arial"/>
                <a:ea typeface="Arial"/>
                <a:cs typeface="Arial"/>
                <a:sym typeface="Arial"/>
              </a:rPr>
              <a:t>SYNOD PRIORITY 5</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smtClean="0">
                <a:solidFill>
                  <a:srgbClr val="000000"/>
                </a:solidFill>
                <a:effectLst/>
                <a:latin typeface="Arial"/>
                <a:ea typeface="Arial"/>
                <a:cs typeface="Arial"/>
                <a:sym typeface="Arial"/>
              </a:rPr>
              <a:t>TE WHAINGA MATUA 5 O TE HĪKOI TAHI</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GO YOU ARE SENT 	… to deepen your bicultural relationships</a:t>
            </a:r>
          </a:p>
          <a:p>
            <a:pPr marL="158750" indent="0">
              <a:buNone/>
            </a:pPr>
            <a:r>
              <a:rPr lang="en-NZ" sz="1100" b="0" i="1" u="none" strike="noStrike" cap="none" dirty="0" smtClean="0">
                <a:solidFill>
                  <a:srgbClr val="000000"/>
                </a:solidFill>
                <a:effectLst/>
                <a:latin typeface="Arial"/>
                <a:ea typeface="Arial"/>
                <a:cs typeface="Arial"/>
                <a:sym typeface="Arial"/>
              </a:rPr>
              <a:t>HAERE TUKUNA     	</a:t>
            </a:r>
            <a:r>
              <a:rPr lang="en-US"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ruku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kaupapa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tikanga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rua</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The history of the Church shows that Christianity does not have simply one cultural expression, but rather, “remaining</a:t>
            </a:r>
            <a:r>
              <a:rPr lang="en-NZ" sz="1100" b="0" i="1" u="none" strike="noStrike" cap="none" dirty="0" smtClean="0">
                <a:solidFill>
                  <a:srgbClr val="000000"/>
                </a:solidFill>
                <a:effectLst/>
                <a:latin typeface="Arial"/>
                <a:ea typeface="Arial"/>
                <a:cs typeface="Arial"/>
                <a:sym typeface="Arial"/>
              </a:rPr>
              <a:t> </a:t>
            </a:r>
            <a:r>
              <a:rPr lang="en-NZ" sz="1100" b="0" i="0" u="none" strike="noStrike" cap="none" dirty="0" smtClean="0">
                <a:solidFill>
                  <a:srgbClr val="000000"/>
                </a:solidFill>
                <a:effectLst/>
                <a:latin typeface="Arial"/>
                <a:ea typeface="Arial"/>
                <a:cs typeface="Arial"/>
                <a:sym typeface="Arial"/>
              </a:rPr>
              <a:t>completely true to itself, with unswerving fidelity to the proclamation of the Gospel and the tradition of the Church, it will also reflect the different faces of the cultures and peoples in which it is received and takes root”.</a:t>
            </a:r>
          </a:p>
          <a:p>
            <a:pPr marL="158750" indent="0">
              <a:buNone/>
            </a:pPr>
            <a:r>
              <a:rPr lang="en-NZ" sz="1100" b="0" i="1" u="none" strike="noStrike" cap="none" dirty="0" smtClean="0">
                <a:solidFill>
                  <a:srgbClr val="000000"/>
                </a:solidFill>
                <a:effectLst/>
                <a:latin typeface="Arial"/>
                <a:ea typeface="Arial"/>
                <a:cs typeface="Arial"/>
                <a:sym typeface="Arial"/>
              </a:rPr>
              <a:t>“</a:t>
            </a:r>
            <a:r>
              <a:rPr lang="en-US" sz="1100" b="0" i="1" u="none" strike="noStrike" cap="none" dirty="0" err="1" smtClean="0">
                <a:solidFill>
                  <a:srgbClr val="000000"/>
                </a:solidFill>
                <a:effectLst/>
                <a:latin typeface="Arial"/>
                <a:ea typeface="Arial"/>
                <a:cs typeface="Arial"/>
                <a:sym typeface="Arial"/>
              </a:rPr>
              <a:t>Ehara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whakapapa o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Hāhi</a:t>
            </a:r>
            <a:r>
              <a:rPr lang="en-US" sz="1100" b="0" i="1" u="none" strike="noStrike" cap="none" dirty="0" smtClean="0">
                <a:solidFill>
                  <a:srgbClr val="000000"/>
                </a:solidFill>
                <a:effectLst/>
                <a:latin typeface="Arial"/>
                <a:ea typeface="Arial"/>
                <a:cs typeface="Arial"/>
                <a:sym typeface="Arial"/>
              </a:rPr>
              <a:t> e </a:t>
            </a:r>
            <a:r>
              <a:rPr lang="en-US" sz="1100" b="0" i="1" u="none" strike="noStrike" cap="none" dirty="0" err="1" smtClean="0">
                <a:solidFill>
                  <a:srgbClr val="000000"/>
                </a:solidFill>
                <a:effectLst/>
                <a:latin typeface="Arial"/>
                <a:ea typeface="Arial"/>
                <a:cs typeface="Arial"/>
                <a:sym typeface="Arial"/>
              </a:rPr>
              <a:t>whakaatu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ana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ahuarea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tuakiri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kotahi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anake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engari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ahuarea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tuakiri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maha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arā</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whakaatu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atu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Hāhi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ngā</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kanohi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tini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ahurea</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tuakiri</a:t>
            </a:r>
            <a:r>
              <a:rPr lang="en-US" sz="1100" b="0" i="1" u="none" strike="noStrike" cap="none" dirty="0" smtClean="0">
                <a:solidFill>
                  <a:srgbClr val="000000"/>
                </a:solidFill>
                <a:effectLst/>
                <a:latin typeface="Arial"/>
                <a:ea typeface="Arial"/>
                <a:cs typeface="Arial"/>
                <a:sym typeface="Arial"/>
              </a:rPr>
              <a:t> o </a:t>
            </a:r>
            <a:r>
              <a:rPr lang="en-US" sz="1100" b="0" i="1" u="none" strike="noStrike" cap="none" dirty="0" err="1" smtClean="0">
                <a:solidFill>
                  <a:srgbClr val="000000"/>
                </a:solidFill>
                <a:effectLst/>
                <a:latin typeface="Arial"/>
                <a:ea typeface="Arial"/>
                <a:cs typeface="Arial"/>
                <a:sym typeface="Arial"/>
              </a:rPr>
              <a:t>āna</a:t>
            </a:r>
            <a:r>
              <a:rPr lang="en-US" sz="1100" b="0" i="1" u="none" strike="noStrike" cap="none" dirty="0" smtClean="0">
                <a:solidFill>
                  <a:srgbClr val="000000"/>
                </a:solidFill>
                <a:effectLst/>
                <a:latin typeface="Arial"/>
                <a:ea typeface="Arial"/>
                <a:cs typeface="Arial"/>
                <a:sym typeface="Arial"/>
              </a:rPr>
              <a:t> iwi </a:t>
            </a:r>
            <a:r>
              <a:rPr lang="en-US" sz="1100" b="0" i="1" u="none" strike="noStrike" cap="none" dirty="0" err="1" smtClean="0">
                <a:solidFill>
                  <a:srgbClr val="000000"/>
                </a:solidFill>
                <a:effectLst/>
                <a:latin typeface="Arial"/>
                <a:ea typeface="Arial"/>
                <a:cs typeface="Arial"/>
                <a:sym typeface="Arial"/>
              </a:rPr>
              <a:t>katoa</a:t>
            </a:r>
            <a:r>
              <a:rPr lang="en-US" sz="1100" b="0" i="1" u="none" strike="noStrike" cap="none" dirty="0" smtClean="0">
                <a:solidFill>
                  <a:srgbClr val="000000"/>
                </a:solidFill>
                <a:effectLst/>
                <a:latin typeface="Arial"/>
                <a:ea typeface="Arial"/>
                <a:cs typeface="Arial"/>
                <a:sym typeface="Arial"/>
              </a:rPr>
              <a: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Pope Francis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err="1" smtClean="0">
                <a:solidFill>
                  <a:srgbClr val="000000"/>
                </a:solidFill>
                <a:effectLst/>
                <a:latin typeface="Arial"/>
                <a:ea typeface="Arial"/>
                <a:cs typeface="Arial"/>
                <a:sym typeface="Arial"/>
              </a:rPr>
              <a:t>Pāpā</a:t>
            </a:r>
            <a:r>
              <a:rPr lang="en-US" sz="1100" b="1" i="1" u="none" strike="noStrike" cap="none" dirty="0" smtClean="0">
                <a:solidFill>
                  <a:srgbClr val="000000"/>
                </a:solidFill>
                <a:effectLst/>
                <a:latin typeface="Arial"/>
                <a:ea typeface="Arial"/>
                <a:cs typeface="Arial"/>
                <a:sym typeface="Arial"/>
              </a:rPr>
              <a:t> </a:t>
            </a:r>
            <a:r>
              <a:rPr lang="en-US" sz="1100" b="1" i="1" u="none" strike="noStrike" cap="none" dirty="0" err="1" smtClean="0">
                <a:solidFill>
                  <a:srgbClr val="000000"/>
                </a:solidFill>
                <a:effectLst/>
                <a:latin typeface="Arial"/>
                <a:ea typeface="Arial"/>
                <a:cs typeface="Arial"/>
                <a:sym typeface="Arial"/>
              </a:rPr>
              <a:t>Werahiko</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APOSTOLIC EXHORTATION ON THE PROCLAMATION OF THE GOSPEL IN TODAY’S WORLD</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err="1" smtClean="0">
                <a:solidFill>
                  <a:srgbClr val="000000"/>
                </a:solidFill>
                <a:effectLst/>
                <a:latin typeface="Arial"/>
                <a:ea typeface="Arial"/>
                <a:cs typeface="Arial"/>
                <a:sym typeface="Arial"/>
              </a:rPr>
              <a:t>Evangelii</a:t>
            </a:r>
            <a:r>
              <a:rPr lang="en-US" sz="1100" b="1" i="0" u="none" strike="noStrike" cap="none" dirty="0" smtClean="0">
                <a:solidFill>
                  <a:srgbClr val="000000"/>
                </a:solidFill>
                <a:effectLst/>
                <a:latin typeface="Arial"/>
                <a:ea typeface="Arial"/>
                <a:cs typeface="Arial"/>
                <a:sym typeface="Arial"/>
              </a:rPr>
              <a:t> </a:t>
            </a:r>
            <a:r>
              <a:rPr lang="en-US" sz="1100" b="1" i="0" u="none" strike="noStrike" cap="none" dirty="0" err="1" smtClean="0">
                <a:solidFill>
                  <a:srgbClr val="000000"/>
                </a:solidFill>
                <a:effectLst/>
                <a:latin typeface="Arial"/>
                <a:ea typeface="Arial"/>
                <a:cs typeface="Arial"/>
                <a:sym typeface="Arial"/>
              </a:rPr>
              <a:t>Gaudium</a:t>
            </a:r>
            <a:r>
              <a:rPr lang="en-US" sz="1100" b="1" i="0" u="none" strike="noStrike" cap="none" dirty="0" smtClean="0">
                <a:solidFill>
                  <a:srgbClr val="000000"/>
                </a:solidFill>
                <a:effectLst/>
                <a:latin typeface="Arial"/>
                <a:ea typeface="Arial"/>
                <a:cs typeface="Arial"/>
                <a:sym typeface="Arial"/>
              </a:rPr>
              <a:t> – The Joy of the Gospel   [2013]</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F U L </a:t>
            </a:r>
            <a:r>
              <a:rPr lang="en-NZ" sz="1100" b="1" i="0" u="none" strike="noStrike" cap="none" dirty="0" err="1" smtClean="0">
                <a:solidFill>
                  <a:srgbClr val="000000"/>
                </a:solidFill>
                <a:effectLst/>
                <a:latin typeface="Arial"/>
                <a:ea typeface="Arial"/>
                <a:cs typeface="Arial"/>
                <a:sym typeface="Arial"/>
              </a:rPr>
              <a:t>L</a:t>
            </a:r>
            <a:r>
              <a:rPr lang="en-NZ" sz="1100" b="1" i="0" u="none" strike="noStrike" cap="none" dirty="0" smtClean="0">
                <a:solidFill>
                  <a:srgbClr val="000000"/>
                </a:solidFill>
                <a:effectLst/>
                <a:latin typeface="Arial"/>
                <a:ea typeface="Arial"/>
                <a:cs typeface="Arial"/>
                <a:sym typeface="Arial"/>
              </a:rPr>
              <a:t>   T E X 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116. In these first two Christian millennia, countless peoples have received the grace of faith, brought it to flower in their daily lives and handed it on in the language of their own culture. Whenever a community receives the message of salvation, the Holy Spirit enriches its culture with the transforming power of the Gospel. </a:t>
            </a:r>
            <a:r>
              <a:rPr lang="en-NZ" sz="1100" b="1" i="1" u="none" strike="noStrike" cap="none" dirty="0" smtClean="0">
                <a:solidFill>
                  <a:srgbClr val="000000"/>
                </a:solidFill>
                <a:effectLst/>
                <a:latin typeface="Arial"/>
                <a:ea typeface="Arial"/>
                <a:cs typeface="Arial"/>
                <a:sym typeface="Arial"/>
              </a:rPr>
              <a:t>The history of the Church shows that Christianity does not have simply one cultural expression, but rather, “remaining completely true to itself, with unswerving fidelity to the proclamation of the Gospel and the tradition of the Church, it will also reflect the different faces of the cultures and peoples in which it is received and takes root”.</a:t>
            </a:r>
            <a:r>
              <a:rPr lang="en-NZ" sz="1100" b="0" i="1" u="none" strike="noStrike" cap="none" dirty="0" smtClean="0">
                <a:solidFill>
                  <a:srgbClr val="000000"/>
                </a:solidFill>
                <a:effectLst/>
                <a:latin typeface="Arial"/>
                <a:ea typeface="Arial"/>
                <a:cs typeface="Arial"/>
                <a:sym typeface="Arial"/>
              </a:rPr>
              <a:t>[88] In the diversity of peoples who experience the gift of God, each in accordance with its own culture, the Church expresses her genuine catholicity and shows forth the “beauty of her varied face”.[89] In the Christian customs of an evangelized people, the Holy Spirit adorns the Church, showing her new aspects of revelation and giving her a new face. Through </a:t>
            </a:r>
            <a:r>
              <a:rPr lang="en-NZ" sz="1100" b="0" i="1" u="none" strike="noStrike" cap="none" dirty="0" err="1" smtClean="0">
                <a:solidFill>
                  <a:srgbClr val="000000"/>
                </a:solidFill>
                <a:effectLst/>
                <a:latin typeface="Arial"/>
                <a:ea typeface="Arial"/>
                <a:cs typeface="Arial"/>
                <a:sym typeface="Arial"/>
              </a:rPr>
              <a:t>inculturation</a:t>
            </a:r>
            <a:r>
              <a:rPr lang="en-NZ" sz="1100" b="0" i="1" u="none" strike="noStrike" cap="none" dirty="0" smtClean="0">
                <a:solidFill>
                  <a:srgbClr val="000000"/>
                </a:solidFill>
                <a:effectLst/>
                <a:latin typeface="Arial"/>
                <a:ea typeface="Arial"/>
                <a:cs typeface="Arial"/>
                <a:sym typeface="Arial"/>
              </a:rPr>
              <a:t>, the Church “introduces peoples, together with their cultures, into her own community”,[90] for “every culture offers positive values and forms which can enrich the way the Gospel is preached, understood and lived”.[91] In this way, the Church takes up the values of different cultures and becomes </a:t>
            </a:r>
            <a:r>
              <a:rPr lang="en-NZ" sz="1100" b="0" i="1" u="none" strike="noStrike" cap="none" dirty="0" err="1" smtClean="0">
                <a:solidFill>
                  <a:srgbClr val="000000"/>
                </a:solidFill>
                <a:effectLst/>
                <a:latin typeface="Arial"/>
                <a:ea typeface="Arial"/>
                <a:cs typeface="Arial"/>
                <a:sym typeface="Arial"/>
              </a:rPr>
              <a:t>sponsa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ornata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monilibus</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suis</a:t>
            </a:r>
            <a:r>
              <a:rPr lang="en-NZ" sz="1100" b="0" i="1" u="none" strike="noStrike" cap="none" dirty="0" smtClean="0">
                <a:solidFill>
                  <a:srgbClr val="000000"/>
                </a:solidFill>
                <a:effectLst/>
                <a:latin typeface="Arial"/>
                <a:ea typeface="Arial"/>
                <a:cs typeface="Arial"/>
                <a:sym typeface="Arial"/>
              </a:rPr>
              <a:t>, “the bride bedecked with her jewels” (cf. Is 61:10)”.[92]</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The words of Francis were expanded in the Synod Document to more precisely reflect the bicultural nature off </a:t>
            </a:r>
            <a:r>
              <a:rPr lang="en-NZ" sz="1100" b="1" i="0" u="none" strike="noStrike" cap="none" dirty="0" err="1" smtClean="0">
                <a:solidFill>
                  <a:srgbClr val="000000"/>
                </a:solidFill>
                <a:effectLst/>
                <a:latin typeface="Arial"/>
                <a:ea typeface="Arial"/>
                <a:cs typeface="Arial"/>
                <a:sym typeface="Arial"/>
              </a:rPr>
              <a:t>Aotearoa</a:t>
            </a:r>
            <a:r>
              <a:rPr lang="en-NZ" sz="1100" b="1" i="0" u="none" strike="noStrike" cap="none" dirty="0" smtClean="0">
                <a:solidFill>
                  <a:srgbClr val="000000"/>
                </a:solidFill>
                <a:effectLst/>
                <a:latin typeface="Arial"/>
                <a:ea typeface="Arial"/>
                <a:cs typeface="Arial"/>
                <a:sym typeface="Arial"/>
              </a:rPr>
              <a:t> with the inclusion of:</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The local church also recognises the indigenous status of iwi, </a:t>
            </a:r>
            <a:r>
              <a:rPr lang="en-NZ" sz="1100" b="0" i="0" u="none" strike="noStrike" cap="none" dirty="0" err="1" smtClean="0">
                <a:solidFill>
                  <a:srgbClr val="000000"/>
                </a:solidFill>
                <a:effectLst/>
                <a:latin typeface="Arial"/>
                <a:ea typeface="Arial"/>
                <a:cs typeface="Arial"/>
                <a:sym typeface="Arial"/>
              </a:rPr>
              <a:t>hapū</a:t>
            </a:r>
            <a:r>
              <a:rPr lang="en-NZ" sz="1100" b="0" i="0" u="none" strike="noStrike" cap="none" dirty="0" smtClean="0">
                <a:solidFill>
                  <a:srgbClr val="000000"/>
                </a:solidFill>
                <a:effectLst/>
                <a:latin typeface="Arial"/>
                <a:ea typeface="Arial"/>
                <a:cs typeface="Arial"/>
                <a:sym typeface="Arial"/>
              </a:rPr>
              <a:t> and </a:t>
            </a:r>
            <a:r>
              <a:rPr lang="en-NZ" sz="1100" b="0" i="0" u="none" strike="noStrike" cap="none" dirty="0" err="1" smtClean="0">
                <a:solidFill>
                  <a:srgbClr val="000000"/>
                </a:solidFill>
                <a:effectLst/>
                <a:latin typeface="Arial"/>
                <a:ea typeface="Arial"/>
                <a:cs typeface="Arial"/>
                <a:sym typeface="Arial"/>
              </a:rPr>
              <a:t>whānau</a:t>
            </a:r>
            <a:r>
              <a:rPr lang="en-NZ" sz="1100" b="0" i="0" u="none" strike="noStrike" cap="none" dirty="0" smtClean="0">
                <a:solidFill>
                  <a:srgbClr val="000000"/>
                </a:solidFill>
                <a:effectLst/>
                <a:latin typeface="Arial"/>
                <a:ea typeface="Arial"/>
                <a:cs typeface="Arial"/>
                <a:sym typeface="Arial"/>
              </a:rPr>
              <a:t> Māori and their place in the Church of </a:t>
            </a:r>
            <a:r>
              <a:rPr lang="en-NZ" sz="1100" b="0" i="0" u="none" strike="noStrike" cap="none" dirty="0" err="1" smtClean="0">
                <a:solidFill>
                  <a:srgbClr val="000000"/>
                </a:solidFill>
                <a:effectLst/>
                <a:latin typeface="Arial"/>
                <a:ea typeface="Arial"/>
                <a:cs typeface="Arial"/>
                <a:sym typeface="Arial"/>
              </a:rPr>
              <a:t>Aotearoa</a:t>
            </a:r>
            <a:r>
              <a:rPr lang="en-NZ" sz="1100" b="0" i="0" u="none" strike="noStrike" cap="none" dirty="0" smtClean="0">
                <a:solidFill>
                  <a:srgbClr val="000000"/>
                </a:solidFill>
                <a:effectLst/>
                <a:latin typeface="Arial"/>
                <a:ea typeface="Arial"/>
                <a:cs typeface="Arial"/>
                <a:sym typeface="Arial"/>
              </a:rPr>
              <a:t> New Zealand.</a:t>
            </a:r>
          </a:p>
          <a:p>
            <a:pPr marL="158750" indent="0">
              <a:buNone/>
            </a:pPr>
            <a:r>
              <a:rPr lang="en-NZ" sz="1100" b="0" i="1" u="none" strike="noStrike" cap="none" dirty="0" smtClean="0">
                <a:solidFill>
                  <a:srgbClr val="000000"/>
                </a:solidFill>
                <a:effectLst/>
                <a:latin typeface="Arial"/>
                <a:ea typeface="Arial"/>
                <a:cs typeface="Arial"/>
                <a:sym typeface="Arial"/>
              </a:rPr>
              <a:t>E </a:t>
            </a:r>
            <a:r>
              <a:rPr lang="en-NZ" sz="1100" b="0" i="1" u="none" strike="noStrike" cap="none" dirty="0" err="1" smtClean="0">
                <a:solidFill>
                  <a:srgbClr val="000000"/>
                </a:solidFill>
                <a:effectLst/>
                <a:latin typeface="Arial"/>
                <a:ea typeface="Arial"/>
                <a:cs typeface="Arial"/>
                <a:sym typeface="Arial"/>
              </a:rPr>
              <a:t>whakamanahia</a:t>
            </a:r>
            <a:r>
              <a:rPr lang="en-NZ" sz="1100" b="0" i="1" u="none" strike="noStrike" cap="none" dirty="0" smtClean="0">
                <a:solidFill>
                  <a:srgbClr val="000000"/>
                </a:solidFill>
                <a:effectLst/>
                <a:latin typeface="Arial"/>
                <a:ea typeface="Arial"/>
                <a:cs typeface="Arial"/>
                <a:sym typeface="Arial"/>
              </a:rPr>
              <a:t> e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hāhi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mana whenua o </a:t>
            </a:r>
            <a:r>
              <a:rPr lang="en-NZ" sz="1100" b="0" i="1" u="none" strike="noStrike" cap="none" dirty="0" err="1" smtClean="0">
                <a:solidFill>
                  <a:srgbClr val="000000"/>
                </a:solidFill>
                <a:effectLst/>
                <a:latin typeface="Arial"/>
                <a:ea typeface="Arial"/>
                <a:cs typeface="Arial"/>
                <a:sym typeface="Arial"/>
              </a:rPr>
              <a:t>ngā</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whānau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hapū</a:t>
            </a:r>
            <a:r>
              <a:rPr lang="en-NZ" sz="1100" b="0" i="1" u="none" strike="noStrike" cap="none" dirty="0" smtClean="0">
                <a:solidFill>
                  <a:srgbClr val="000000"/>
                </a:solidFill>
                <a:effectLst/>
                <a:latin typeface="Arial"/>
                <a:ea typeface="Arial"/>
                <a:cs typeface="Arial"/>
                <a:sym typeface="Arial"/>
              </a:rPr>
              <a:t>, iwi Māori me to </a:t>
            </a:r>
            <a:r>
              <a:rPr lang="en-NZ" sz="1100" b="0" i="1" u="none" strike="noStrike" cap="none" dirty="0" err="1" smtClean="0">
                <a:solidFill>
                  <a:srgbClr val="000000"/>
                </a:solidFill>
                <a:effectLst/>
                <a:latin typeface="Arial"/>
                <a:ea typeface="Arial"/>
                <a:cs typeface="Arial"/>
                <a:sym typeface="Arial"/>
              </a:rPr>
              <a:t>rātou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tūranga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hei</a:t>
            </a:r>
            <a:r>
              <a:rPr lang="en-NZ" sz="1100" b="0" i="1" u="none" strike="noStrike" cap="none" dirty="0" smtClean="0">
                <a:solidFill>
                  <a:srgbClr val="000000"/>
                </a:solidFill>
                <a:effectLst/>
                <a:latin typeface="Arial"/>
                <a:ea typeface="Arial"/>
                <a:cs typeface="Arial"/>
                <a:sym typeface="Arial"/>
              </a:rPr>
              <a:t> iwi </a:t>
            </a:r>
            <a:r>
              <a:rPr lang="en-NZ" sz="1100" b="0" i="1" u="none" strike="noStrike" cap="none" dirty="0" err="1" smtClean="0">
                <a:solidFill>
                  <a:srgbClr val="000000"/>
                </a:solidFill>
                <a:effectLst/>
                <a:latin typeface="Arial"/>
                <a:ea typeface="Arial"/>
                <a:cs typeface="Arial"/>
                <a:sym typeface="Arial"/>
              </a:rPr>
              <a:t>taketake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Aotearoa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Niu</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Tīreni</a:t>
            </a:r>
            <a:r>
              <a:rPr lang="en-NZ" sz="1100" b="0" i="1" u="none" strike="noStrike" cap="none" dirty="0" smtClean="0">
                <a:solidFill>
                  <a:srgbClr val="000000"/>
                </a:solidFill>
                <a:effectLst/>
                <a:latin typeface="Arial"/>
                <a:ea typeface="Arial"/>
                <a:cs typeface="Arial"/>
                <a:sym typeface="Arial"/>
              </a:rPr>
              <a: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Translations prepared by Deacon Danny </a:t>
            </a:r>
            <a:r>
              <a:rPr lang="en-US" sz="1100" b="1" i="0" u="none" strike="noStrike" cap="none" dirty="0" err="1" smtClean="0">
                <a:solidFill>
                  <a:srgbClr val="000000"/>
                </a:solidFill>
                <a:effectLst/>
                <a:latin typeface="Arial"/>
                <a:ea typeface="Arial"/>
                <a:cs typeface="Arial"/>
                <a:sym typeface="Arial"/>
              </a:rPr>
              <a:t>Karatea</a:t>
            </a:r>
            <a:r>
              <a:rPr lang="en-US" sz="1100" b="1" i="0" u="none" strike="noStrike" cap="none" dirty="0" smtClean="0">
                <a:solidFill>
                  <a:srgbClr val="000000"/>
                </a:solidFill>
                <a:effectLst/>
                <a:latin typeface="Arial"/>
                <a:ea typeface="Arial"/>
                <a:cs typeface="Arial"/>
                <a:sym typeface="Arial"/>
              </a:rPr>
              <a:t>-Goddard, July 2018</a:t>
            </a:r>
            <a:endParaRPr lang="en-NZ"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627494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pSp>
        <p:nvGrpSpPr>
          <p:cNvPr id="3" name="Group 2"/>
          <p:cNvGrpSpPr/>
          <p:nvPr/>
        </p:nvGrpSpPr>
        <p:grpSpPr>
          <a:xfrm>
            <a:off x="0" y="0"/>
            <a:ext cx="9143999" cy="5143500"/>
            <a:chOff x="0" y="0"/>
            <a:chExt cx="9143999" cy="5143500"/>
          </a:xfrm>
        </p:grpSpPr>
        <p:pic>
          <p:nvPicPr>
            <p:cNvPr id="54" name="Shape 54"/>
            <p:cNvPicPr preferRelativeResize="0"/>
            <p:nvPr/>
          </p:nvPicPr>
          <p:blipFill>
            <a:blip r:embed="rId3">
              <a:alphaModFix/>
            </a:blip>
            <a:stretch>
              <a:fillRect/>
            </a:stretch>
          </p:blipFill>
          <p:spPr>
            <a:xfrm>
              <a:off x="0" y="0"/>
              <a:ext cx="9143999" cy="5143500"/>
            </a:xfrm>
            <a:prstGeom prst="rect">
              <a:avLst/>
            </a:prstGeom>
            <a:noFill/>
            <a:ln>
              <a:noFill/>
            </a:ln>
          </p:spPr>
        </p:pic>
        <p:sp>
          <p:nvSpPr>
            <p:cNvPr id="56" name="Shape 56"/>
            <p:cNvSpPr txBox="1"/>
            <p:nvPr/>
          </p:nvSpPr>
          <p:spPr>
            <a:xfrm>
              <a:off x="1414950" y="0"/>
              <a:ext cx="7648200" cy="792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dirty="0">
                  <a:solidFill>
                    <a:srgbClr val="FFFFFF"/>
                  </a:solidFill>
                </a:rPr>
                <a:t>… to </a:t>
              </a:r>
              <a:r>
                <a:rPr lang="en" sz="2800" b="1" dirty="0">
                  <a:solidFill>
                    <a:schemeClr val="lt1"/>
                  </a:solidFill>
                </a:rPr>
                <a:t>deepen your bicultural relationships</a:t>
              </a:r>
              <a:endParaRPr sz="2800" b="1" dirty="0">
                <a:solidFill>
                  <a:srgbClr val="FFFFFF"/>
                </a:solidFill>
              </a:endParaRPr>
            </a:p>
            <a:p>
              <a:pPr marL="0" lvl="0" indent="0" rtl="0">
                <a:spcBef>
                  <a:spcPts val="0"/>
                </a:spcBef>
                <a:spcAft>
                  <a:spcPts val="0"/>
                </a:spcAft>
                <a:buNone/>
              </a:pPr>
              <a:endParaRPr sz="2800" b="1" dirty="0">
                <a:solidFill>
                  <a:srgbClr val="FFFFFF"/>
                </a:solidFill>
              </a:endParaRPr>
            </a:p>
          </p:txBody>
        </p:sp>
        <p:sp>
          <p:nvSpPr>
            <p:cNvPr id="57" name="Shape 57"/>
            <p:cNvSpPr/>
            <p:nvPr/>
          </p:nvSpPr>
          <p:spPr>
            <a:xfrm rot="-5400000">
              <a:off x="-1460155" y="2098770"/>
              <a:ext cx="4499685" cy="944575"/>
            </a:xfrm>
            <a:prstGeom prst="rect">
              <a:avLst/>
            </a:prstGeom>
          </p:spPr>
          <p:txBody>
            <a:bodyPr>
              <a:prstTxWarp prst="textPlain">
                <a:avLst/>
              </a:prstTxWarp>
            </a:bodyPr>
            <a:lstStyle/>
            <a:p>
              <a:pPr lvl="0" algn="ctr"/>
              <a:r>
                <a:rPr lang="en-NZ" b="1" i="0" dirty="0" smtClean="0">
                  <a:ln w="9525" cap="flat" cmpd="sng">
                    <a:solidFill>
                      <a:srgbClr val="595959"/>
                    </a:solidFill>
                    <a:prstDash val="solid"/>
                    <a:round/>
                    <a:headEnd type="none" w="sm" len="sm"/>
                    <a:tailEnd type="none" w="sm" len="sm"/>
                  </a:ln>
                  <a:solidFill>
                    <a:srgbClr val="FFFFFF"/>
                  </a:solidFill>
                  <a:latin typeface="Arial"/>
                </a:rPr>
                <a:t>HAERE  TUKUNA</a:t>
              </a:r>
              <a:endParaRPr b="1" i="0" dirty="0">
                <a:ln w="9525" cap="flat" cmpd="sng">
                  <a:solidFill>
                    <a:srgbClr val="595959"/>
                  </a:solidFill>
                  <a:prstDash val="solid"/>
                  <a:round/>
                  <a:headEnd type="none" w="sm" len="sm"/>
                  <a:tailEnd type="none" w="sm" len="sm"/>
                </a:ln>
                <a:solidFill>
                  <a:srgbClr val="FFFFFF"/>
                </a:solidFill>
                <a:latin typeface="Arial"/>
              </a:endParaRPr>
            </a:p>
          </p:txBody>
        </p:sp>
        <p:sp>
          <p:nvSpPr>
            <p:cNvPr id="6" name="Shape 56"/>
            <p:cNvSpPr txBox="1"/>
            <p:nvPr/>
          </p:nvSpPr>
          <p:spPr>
            <a:xfrm>
              <a:off x="1683657" y="1103086"/>
              <a:ext cx="7275929" cy="1640113"/>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NZ" sz="3800" b="1" dirty="0" smtClean="0">
                  <a:solidFill>
                    <a:schemeClr val="bg1"/>
                  </a:solidFill>
                  <a:latin typeface="Caveat"/>
                  <a:ea typeface="Caveat"/>
                  <a:cs typeface="Caveat"/>
                  <a:sym typeface="Caveat"/>
                </a:rPr>
                <a:t>The history of the church shows that Christianity does not have one cultural expression  … the Church … reflects the different faces of the cultures and peoples </a:t>
              </a:r>
            </a:p>
            <a:p>
              <a:pPr marL="0" lvl="0" indent="0">
                <a:spcBef>
                  <a:spcPts val="0"/>
                </a:spcBef>
                <a:spcAft>
                  <a:spcPts val="0"/>
                </a:spcAft>
                <a:buNone/>
              </a:pPr>
              <a:r>
                <a:rPr lang="en-NZ" sz="3800" b="1" dirty="0" smtClean="0">
                  <a:solidFill>
                    <a:schemeClr val="bg1"/>
                  </a:solidFill>
                  <a:latin typeface="Caveat"/>
                  <a:ea typeface="Caveat"/>
                  <a:cs typeface="Caveat"/>
                  <a:sym typeface="Caveat"/>
                </a:rPr>
                <a:t>in which it is received and takes root.</a:t>
              </a:r>
              <a:endParaRPr sz="3800" b="1" dirty="0">
                <a:solidFill>
                  <a:schemeClr val="bg1"/>
                </a:solidFill>
                <a:latin typeface="Caveat"/>
                <a:ea typeface="Caveat"/>
                <a:cs typeface="Caveat"/>
                <a:sym typeface="Caveat"/>
              </a:endParaRPr>
            </a:p>
            <a:p>
              <a:pPr marL="0" lvl="0" indent="0" algn="r" rtl="0">
                <a:spcBef>
                  <a:spcPts val="0"/>
                </a:spcBef>
                <a:spcAft>
                  <a:spcPts val="0"/>
                </a:spcAft>
                <a:buNone/>
              </a:pPr>
              <a:endParaRPr b="1" dirty="0">
                <a:solidFill>
                  <a:srgbClr val="F1C232"/>
                </a:solidFill>
              </a:endParaRPr>
            </a:p>
          </p:txBody>
        </p:sp>
        <p:sp>
          <p:nvSpPr>
            <p:cNvPr id="2" name="Rectangle 1"/>
            <p:cNvSpPr/>
            <p:nvPr/>
          </p:nvSpPr>
          <p:spPr>
            <a:xfrm>
              <a:off x="6870553" y="4650853"/>
              <a:ext cx="2089033" cy="340093"/>
            </a:xfrm>
            <a:prstGeom prst="rect">
              <a:avLst/>
            </a:prstGeom>
          </p:spPr>
          <p:txBody>
            <a:bodyPr wrap="none">
              <a:spAutoFit/>
            </a:bodyPr>
            <a:lstStyle/>
            <a:p>
              <a:pPr lvl="0" algn="r">
                <a:lnSpc>
                  <a:spcPct val="115000"/>
                </a:lnSpc>
              </a:pPr>
              <a:r>
                <a:rPr lang="en-NZ" b="1" dirty="0">
                  <a:solidFill>
                    <a:srgbClr val="FFFFFF"/>
                  </a:solidFill>
                </a:rPr>
                <a:t>POPE FRANCIS - 2013</a:t>
              </a:r>
            </a:p>
          </p:txBody>
        </p:sp>
      </p:gr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59</Words>
  <Application>Microsoft Office PowerPoint</Application>
  <PresentationFormat>On-screen Show (16:9)</PresentationFormat>
  <Paragraphs>30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Caveat</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Stasia</dc:creator>
  <cp:lastModifiedBy>Stasia</cp:lastModifiedBy>
  <cp:revision>23</cp:revision>
  <dcterms:modified xsi:type="dcterms:W3CDTF">2018-09-06T15:37:57Z</dcterms:modified>
</cp:coreProperties>
</file>