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9144000" cy="5143500" type="screen16x9"/>
  <p:notesSz cx="6858000" cy="9144000"/>
  <p:embeddedFontLst>
    <p:embeddedFont>
      <p:font typeface="Caveat" panose="020B0604020202020204" charset="0"/>
      <p:regular r:id="rId4"/>
      <p:bold r:id="rId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sia Kennedy" initials="" lastIdx="2" clrIdx="0"/>
  <p:cmAuthor id="1" name="Lorraine McArthu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550" autoAdjust="0"/>
  </p:normalViewPr>
  <p:slideViewPr>
    <p:cSldViewPr snapToGrid="0">
      <p:cViewPr varScale="1">
        <p:scale>
          <a:sx n="46" d="100"/>
          <a:sy n="46" d="100"/>
        </p:scale>
        <p:origin x="19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font" Target="fonts/font2.fntdata"/><Relationship Id="rId10"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19T02:16:18.590" idx="1">
    <p:pos x="6000" y="100"/>
    <p:text>This is awesome Stasia - image and quote and intention of the Synod direction absolutely there.  Well done</p:text>
  </p:cm>
  <p:cm authorId="0" dt="2018-03-19T02:26:45.402" idx="1">
    <p:pos x="6000" y="0"/>
    <p:text>This one feels good to me</p:text>
  </p:cm>
  <p:cm authorId="0" dt="2018-03-19T02:26:45.402" idx="2">
    <p:pos x="6000" y="200"/>
    <p:text>Thanks - also a keeper then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085572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none" strike="noStrike" cap="none" dirty="0" smtClean="0">
                <a:solidFill>
                  <a:srgbClr val="000000"/>
                </a:solidFill>
                <a:effectLst/>
                <a:latin typeface="Arial"/>
                <a:ea typeface="Arial"/>
                <a:cs typeface="Arial"/>
                <a:sym typeface="Arial"/>
              </a:rPr>
              <a:t>SYNOD PRIORITY 6</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1" u="none" strike="noStrike" cap="none" dirty="0" smtClean="0">
                <a:solidFill>
                  <a:srgbClr val="000000"/>
                </a:solidFill>
                <a:effectLst/>
                <a:latin typeface="Arial"/>
                <a:ea typeface="Arial"/>
                <a:cs typeface="Arial"/>
                <a:sym typeface="Arial"/>
              </a:rPr>
              <a:t>TE WHAINGA MATUA 6 O TE HĪKOI TAHI</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0" u="none" strike="noStrike" cap="none" dirty="0" smtClean="0">
                <a:solidFill>
                  <a:srgbClr val="000000"/>
                </a:solidFill>
                <a:effectLst/>
                <a:latin typeface="Arial"/>
                <a:ea typeface="Arial"/>
                <a:cs typeface="Arial"/>
                <a:sym typeface="Arial"/>
              </a:rPr>
              <a:t>GO YOU ARE SENT 	… as members of the One Body</a:t>
            </a:r>
          </a:p>
          <a:p>
            <a:pPr marL="158750" indent="0">
              <a:buNone/>
            </a:pPr>
            <a:r>
              <a:rPr lang="en-NZ" sz="1100" b="0" i="1" u="none" strike="noStrike" cap="none" dirty="0" smtClean="0">
                <a:solidFill>
                  <a:srgbClr val="000000"/>
                </a:solidFill>
                <a:effectLst/>
                <a:latin typeface="Arial"/>
                <a:ea typeface="Arial"/>
                <a:cs typeface="Arial"/>
                <a:sym typeface="Arial"/>
              </a:rPr>
              <a:t>HAERE TUKUNA     	 </a:t>
            </a:r>
            <a:r>
              <a:rPr lang="en-US"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hei</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Tinana</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Kotahi</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0" u="none" strike="noStrike" cap="none" dirty="0" smtClean="0">
                <a:solidFill>
                  <a:srgbClr val="000000"/>
                </a:solidFill>
                <a:effectLst/>
                <a:latin typeface="Arial"/>
                <a:ea typeface="Arial"/>
                <a:cs typeface="Arial"/>
                <a:sym typeface="Arial"/>
              </a:rPr>
              <a:t> </a:t>
            </a:r>
          </a:p>
          <a:p>
            <a:pPr marL="158750" indent="0">
              <a:buNone/>
            </a:pPr>
            <a:r>
              <a:rPr lang="en-NZ" sz="1100" b="0" i="0" u="none" strike="noStrike" cap="none" dirty="0" smtClean="0">
                <a:solidFill>
                  <a:srgbClr val="000000"/>
                </a:solidFill>
                <a:effectLst/>
                <a:latin typeface="Arial"/>
                <a:ea typeface="Arial"/>
                <a:cs typeface="Arial"/>
                <a:sym typeface="Arial"/>
              </a:rPr>
              <a:t>“In the diversity of peoples who experience the gift of God, each in accordance with its own culture, the Church expresses her genuine catholicity and shows forth the ‘beauty of her varied face’ “</a:t>
            </a:r>
          </a:p>
          <a:p>
            <a:pPr marL="158750" indent="0">
              <a:buNone/>
            </a:pPr>
            <a:r>
              <a:rPr lang="en-NZ" sz="1100" b="0" i="1" u="none" strike="noStrike" cap="none" dirty="0" smtClean="0">
                <a:solidFill>
                  <a:srgbClr val="000000"/>
                </a:solidFill>
                <a:effectLst/>
                <a:latin typeface="Arial"/>
                <a:ea typeface="Arial"/>
                <a:cs typeface="Arial"/>
                <a:sym typeface="Arial"/>
              </a:rPr>
              <a:t>“</a:t>
            </a:r>
            <a:r>
              <a:rPr lang="en-NZ" sz="1100" b="0" i="1" u="none" strike="noStrike" cap="none" dirty="0" err="1" smtClean="0">
                <a:solidFill>
                  <a:srgbClr val="000000"/>
                </a:solidFill>
                <a:effectLst/>
                <a:latin typeface="Arial"/>
                <a:ea typeface="Arial"/>
                <a:cs typeface="Arial"/>
                <a:sym typeface="Arial"/>
              </a:rPr>
              <a:t>Tō</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i</a:t>
            </a:r>
            <a:r>
              <a:rPr lang="en-NZ" sz="1100" b="0" i="1" u="none" strike="noStrike" cap="none" dirty="0" smtClean="0">
                <a:solidFill>
                  <a:srgbClr val="000000"/>
                </a:solidFill>
                <a:effectLst/>
                <a:latin typeface="Arial"/>
                <a:ea typeface="Arial"/>
                <a:cs typeface="Arial"/>
                <a:sym typeface="Arial"/>
              </a:rPr>
              <a:t> a iwi ō </a:t>
            </a:r>
            <a:r>
              <a:rPr lang="en-NZ" sz="1100" b="0" i="1" u="none" strike="noStrike" cap="none" dirty="0" err="1" smtClean="0">
                <a:solidFill>
                  <a:srgbClr val="000000"/>
                </a:solidFill>
                <a:effectLst/>
                <a:latin typeface="Arial"/>
                <a:ea typeface="Arial"/>
                <a:cs typeface="Arial"/>
                <a:sym typeface="Arial"/>
              </a:rPr>
              <a:t>rātou</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ake</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wheako</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mō</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te</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tākoha</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nui</a:t>
            </a:r>
            <a:r>
              <a:rPr lang="en-NZ" sz="1100" b="0" i="1" u="none" strike="noStrike" cap="none" dirty="0" smtClean="0">
                <a:solidFill>
                  <a:srgbClr val="000000"/>
                </a:solidFill>
                <a:effectLst/>
                <a:latin typeface="Arial"/>
                <a:ea typeface="Arial"/>
                <a:cs typeface="Arial"/>
                <a:sym typeface="Arial"/>
              </a:rPr>
              <a:t> a </a:t>
            </a:r>
            <a:r>
              <a:rPr lang="en-NZ" sz="1100" b="0" i="1" u="none" strike="noStrike" cap="none" dirty="0" err="1" smtClean="0">
                <a:solidFill>
                  <a:srgbClr val="000000"/>
                </a:solidFill>
                <a:effectLst/>
                <a:latin typeface="Arial"/>
                <a:ea typeface="Arial"/>
                <a:cs typeface="Arial"/>
                <a:sym typeface="Arial"/>
              </a:rPr>
              <a:t>te</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Atua</a:t>
            </a:r>
            <a:r>
              <a:rPr lang="en-NZ" sz="1100" b="0" i="1" u="none" strike="noStrike" cap="none" dirty="0" smtClean="0">
                <a:solidFill>
                  <a:srgbClr val="000000"/>
                </a:solidFill>
                <a:effectLst/>
                <a:latin typeface="Arial"/>
                <a:ea typeface="Arial"/>
                <a:cs typeface="Arial"/>
                <a:sym typeface="Arial"/>
              </a:rPr>
              <a:t> e </a:t>
            </a:r>
            <a:r>
              <a:rPr lang="en-NZ" sz="1100" b="0" i="1" u="none" strike="noStrike" cap="none" dirty="0" err="1" smtClean="0">
                <a:solidFill>
                  <a:srgbClr val="000000"/>
                </a:solidFill>
                <a:effectLst/>
                <a:latin typeface="Arial"/>
                <a:ea typeface="Arial"/>
                <a:cs typeface="Arial"/>
                <a:sym typeface="Arial"/>
              </a:rPr>
              <a:t>hāngai</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ana</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ki</a:t>
            </a:r>
            <a:r>
              <a:rPr lang="en-NZ" sz="1100" b="0" i="1" u="none" strike="noStrike" cap="none" dirty="0" smtClean="0">
                <a:solidFill>
                  <a:srgbClr val="000000"/>
                </a:solidFill>
                <a:effectLst/>
                <a:latin typeface="Arial"/>
                <a:ea typeface="Arial"/>
                <a:cs typeface="Arial"/>
                <a:sym typeface="Arial"/>
              </a:rPr>
              <a:t> ō </a:t>
            </a:r>
            <a:r>
              <a:rPr lang="en-NZ" sz="1100" b="0" i="1" u="none" strike="noStrike" cap="none" dirty="0" err="1" smtClean="0">
                <a:solidFill>
                  <a:srgbClr val="000000"/>
                </a:solidFill>
                <a:effectLst/>
                <a:latin typeface="Arial"/>
                <a:ea typeface="Arial"/>
                <a:cs typeface="Arial"/>
                <a:sym typeface="Arial"/>
              </a:rPr>
              <a:t>rātou</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ake</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ahurea</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tuakiri</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ka</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whakaatu</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atu</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te</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Hāhi</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i</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tōna</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katorikatanga</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mā</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ngā</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tini</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tūāhuatanga</a:t>
            </a:r>
            <a:r>
              <a:rPr lang="en-NZ" sz="1100" b="0" i="1" u="none" strike="noStrike" cap="none" dirty="0" smtClean="0">
                <a:solidFill>
                  <a:srgbClr val="000000"/>
                </a:solidFill>
                <a:effectLst/>
                <a:latin typeface="Arial"/>
                <a:ea typeface="Arial"/>
                <a:cs typeface="Arial"/>
                <a:sym typeface="Arial"/>
              </a:rPr>
              <a:t> </a:t>
            </a:r>
            <a:r>
              <a:rPr lang="en-US" sz="1100" b="0" i="1" u="none" strike="noStrike" cap="none" dirty="0" smtClean="0">
                <a:solidFill>
                  <a:srgbClr val="000000"/>
                </a:solidFill>
                <a:effectLst/>
                <a:latin typeface="Arial"/>
                <a:ea typeface="Arial"/>
                <a:cs typeface="Arial"/>
                <a:sym typeface="Arial"/>
              </a:rPr>
              <a:t>‘</a:t>
            </a:r>
            <a:r>
              <a:rPr lang="en-US" sz="1100" b="0" i="1" u="none" strike="noStrike" cap="none" dirty="0" err="1" smtClean="0">
                <a:solidFill>
                  <a:srgbClr val="000000"/>
                </a:solidFill>
                <a:effectLst/>
                <a:latin typeface="Arial"/>
                <a:ea typeface="Arial"/>
                <a:cs typeface="Arial"/>
                <a:sym typeface="Arial"/>
              </a:rPr>
              <a:t>pūrotu</a:t>
            </a:r>
            <a:r>
              <a:rPr lang="en-US" sz="1100" b="0" i="1" u="none" strike="noStrike" cap="none" dirty="0" smtClean="0">
                <a:solidFill>
                  <a:srgbClr val="000000"/>
                </a:solidFill>
                <a:effectLst/>
                <a:latin typeface="Arial"/>
                <a:ea typeface="Arial"/>
                <a:cs typeface="Arial"/>
                <a:sym typeface="Arial"/>
              </a:rPr>
              <a:t> o </a:t>
            </a:r>
            <a:r>
              <a:rPr lang="en-US" sz="1100" b="0" i="1" u="none" strike="noStrike" cap="none" dirty="0" err="1" smtClean="0">
                <a:solidFill>
                  <a:srgbClr val="000000"/>
                </a:solidFill>
                <a:effectLst/>
                <a:latin typeface="Arial"/>
                <a:ea typeface="Arial"/>
                <a:cs typeface="Arial"/>
                <a:sym typeface="Arial"/>
              </a:rPr>
              <a:t>tōna</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kanohi</a:t>
            </a:r>
            <a:r>
              <a:rPr lang="en-US" sz="1100" b="0" i="1" u="none" strike="noStrike" cap="none" dirty="0" smtClean="0">
                <a:solidFill>
                  <a:srgbClr val="000000"/>
                </a:solidFill>
                <a:effectLst/>
                <a:latin typeface="Arial"/>
                <a:ea typeface="Arial"/>
                <a:cs typeface="Arial"/>
                <a:sym typeface="Arial"/>
              </a:rPr>
              <a:t>’”</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Pope Francis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1" u="none" strike="noStrike" cap="none" dirty="0" err="1" smtClean="0">
                <a:solidFill>
                  <a:srgbClr val="000000"/>
                </a:solidFill>
                <a:effectLst/>
                <a:latin typeface="Arial"/>
                <a:ea typeface="Arial"/>
                <a:cs typeface="Arial"/>
                <a:sym typeface="Arial"/>
              </a:rPr>
              <a:t>Pāpā</a:t>
            </a:r>
            <a:r>
              <a:rPr lang="en-US" sz="1100" b="1" i="1" u="none" strike="noStrike" cap="none" dirty="0" smtClean="0">
                <a:solidFill>
                  <a:srgbClr val="000000"/>
                </a:solidFill>
                <a:effectLst/>
                <a:latin typeface="Arial"/>
                <a:ea typeface="Arial"/>
                <a:cs typeface="Arial"/>
                <a:sym typeface="Arial"/>
              </a:rPr>
              <a:t> </a:t>
            </a:r>
            <a:r>
              <a:rPr lang="en-US" sz="1100" b="1" i="1" u="none" strike="noStrike" cap="none" dirty="0" err="1" smtClean="0">
                <a:solidFill>
                  <a:srgbClr val="000000"/>
                </a:solidFill>
                <a:effectLst/>
                <a:latin typeface="Arial"/>
                <a:ea typeface="Arial"/>
                <a:cs typeface="Arial"/>
                <a:sym typeface="Arial"/>
              </a:rPr>
              <a:t>Werahiko</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APOSTOLIC EXHORTATION ON THE PROCLAMATION OF THE GOSPEL IN TODAY’S WORLD</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err="1" smtClean="0">
                <a:solidFill>
                  <a:srgbClr val="000000"/>
                </a:solidFill>
                <a:effectLst/>
                <a:latin typeface="Arial"/>
                <a:ea typeface="Arial"/>
                <a:cs typeface="Arial"/>
                <a:sym typeface="Arial"/>
              </a:rPr>
              <a:t>Evangelii</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err="1" smtClean="0">
                <a:solidFill>
                  <a:srgbClr val="000000"/>
                </a:solidFill>
                <a:effectLst/>
                <a:latin typeface="Arial"/>
                <a:ea typeface="Arial"/>
                <a:cs typeface="Arial"/>
                <a:sym typeface="Arial"/>
              </a:rPr>
              <a:t>Gaudium</a:t>
            </a:r>
            <a:r>
              <a:rPr lang="en-US" sz="1100" b="1" i="0" u="none" strike="noStrike" cap="none" dirty="0" smtClean="0">
                <a:solidFill>
                  <a:srgbClr val="000000"/>
                </a:solidFill>
                <a:effectLst/>
                <a:latin typeface="Arial"/>
                <a:ea typeface="Arial"/>
                <a:cs typeface="Arial"/>
                <a:sym typeface="Arial"/>
              </a:rPr>
              <a:t> – The Joy of the Gospel   [2013]</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F U L </a:t>
            </a:r>
            <a:r>
              <a:rPr lang="en-US" sz="1100" b="1" i="0" u="none" strike="noStrike" cap="none" dirty="0" err="1" smtClean="0">
                <a:solidFill>
                  <a:srgbClr val="000000"/>
                </a:solidFill>
                <a:effectLst/>
                <a:latin typeface="Arial"/>
                <a:ea typeface="Arial"/>
                <a:cs typeface="Arial"/>
                <a:sym typeface="Arial"/>
              </a:rPr>
              <a:t>L</a:t>
            </a:r>
            <a:r>
              <a:rPr lang="en-US" sz="1100" b="1" i="0" u="none" strike="noStrike" cap="none" dirty="0" smtClean="0">
                <a:solidFill>
                  <a:srgbClr val="000000"/>
                </a:solidFill>
                <a:effectLst/>
                <a:latin typeface="Arial"/>
                <a:ea typeface="Arial"/>
                <a:cs typeface="Arial"/>
                <a:sym typeface="Arial"/>
              </a:rPr>
              <a:t>   T E X T</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116. In these first two Christian millennia, countless peoples have received the grace of faith, brought it to flower in their daily lives and handed it on in the language of their own culture. Whenever a community receives the message of salvation, the Holy Spirit enriches its culture with the transforming power of the Gospel. The history of the Church shows that Christianity does not have simply one cultural expression, but rather, “remaining completely true to itself, with unswerving fidelity to the proclamation of the Gospel and the tradition of the Church, it will also reflect the different faces of the cultures and peoples in which it is received and takes root”.[88]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In the diversity of peoples who experience the gift of God, each in accordance with its own culture, the Church expresses her genuine catholicity and shows forth the “beauty of her varied face”.[</a:t>
            </a:r>
            <a:r>
              <a:rPr lang="en-NZ" sz="1100" b="0" i="1" u="none" strike="noStrike" cap="none" dirty="0" smtClean="0">
                <a:solidFill>
                  <a:srgbClr val="000000"/>
                </a:solidFill>
                <a:effectLst/>
                <a:latin typeface="Arial"/>
                <a:ea typeface="Arial"/>
                <a:cs typeface="Arial"/>
                <a:sym typeface="Arial"/>
              </a:rPr>
              <a:t>89] In the Christian customs of an evangelized people, the Holy Spirit adorns the Church, showing her new aspects of revelation and giving her a new face. Through </a:t>
            </a:r>
            <a:r>
              <a:rPr lang="en-NZ" sz="1100" b="0" i="1" u="none" strike="noStrike" cap="none" dirty="0" err="1" smtClean="0">
                <a:solidFill>
                  <a:srgbClr val="000000"/>
                </a:solidFill>
                <a:effectLst/>
                <a:latin typeface="Arial"/>
                <a:ea typeface="Arial"/>
                <a:cs typeface="Arial"/>
                <a:sym typeface="Arial"/>
              </a:rPr>
              <a:t>inculturation</a:t>
            </a:r>
            <a:r>
              <a:rPr lang="en-NZ" sz="1100" b="0" i="1" u="none" strike="noStrike" cap="none" dirty="0" smtClean="0">
                <a:solidFill>
                  <a:srgbClr val="000000"/>
                </a:solidFill>
                <a:effectLst/>
                <a:latin typeface="Arial"/>
                <a:ea typeface="Arial"/>
                <a:cs typeface="Arial"/>
                <a:sym typeface="Arial"/>
              </a:rPr>
              <a:t>, the Church “introduces peoples, together with their cultures, into her own community”,[90] for “every culture offers positive values and forms which can enrich the way the Gospel is preached, understood and lived”.[91] In this way, the Church takes up the values of different cultures and becomes </a:t>
            </a:r>
            <a:r>
              <a:rPr lang="en-NZ" sz="1100" b="0" i="1" u="none" strike="noStrike" cap="none" dirty="0" err="1" smtClean="0">
                <a:solidFill>
                  <a:srgbClr val="000000"/>
                </a:solidFill>
                <a:effectLst/>
                <a:latin typeface="Arial"/>
                <a:ea typeface="Arial"/>
                <a:cs typeface="Arial"/>
                <a:sym typeface="Arial"/>
              </a:rPr>
              <a:t>sponsa</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ornata</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monilibus</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suis</a:t>
            </a:r>
            <a:r>
              <a:rPr lang="en-NZ" sz="1100" b="0" i="1" u="none" strike="noStrike" cap="none" dirty="0" smtClean="0">
                <a:solidFill>
                  <a:srgbClr val="000000"/>
                </a:solidFill>
                <a:effectLst/>
                <a:latin typeface="Arial"/>
                <a:ea typeface="Arial"/>
                <a:cs typeface="Arial"/>
                <a:sym typeface="Arial"/>
              </a:rPr>
              <a:t>, “the bride bedecked with her jewels” (cf. Is 61:10)”.[92]</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Translations prepared by Deacon Danny </a:t>
            </a:r>
            <a:r>
              <a:rPr lang="en-US" sz="1100" b="1" i="0" u="none" strike="noStrike" cap="none" dirty="0" err="1" smtClean="0">
                <a:solidFill>
                  <a:srgbClr val="000000"/>
                </a:solidFill>
                <a:effectLst/>
                <a:latin typeface="Arial"/>
                <a:ea typeface="Arial"/>
                <a:cs typeface="Arial"/>
                <a:sym typeface="Arial"/>
              </a:rPr>
              <a:t>Karatea</a:t>
            </a:r>
            <a:r>
              <a:rPr lang="en-US" sz="1100" b="1" i="0" u="none" strike="noStrike" cap="none" dirty="0" smtClean="0">
                <a:solidFill>
                  <a:srgbClr val="000000"/>
                </a:solidFill>
                <a:effectLst/>
                <a:latin typeface="Arial"/>
                <a:ea typeface="Arial"/>
                <a:cs typeface="Arial"/>
                <a:sym typeface="Arial"/>
              </a:rPr>
              <a:t>-Goddard, July 2018</a:t>
            </a:r>
            <a:endParaRPr lang="en-NZ" sz="1100" b="0" i="0" u="none" strike="noStrike" cap="none" dirty="0" smtClean="0">
              <a:solidFill>
                <a:srgbClr val="000000"/>
              </a:solidFill>
              <a:effectLst/>
              <a:latin typeface="Arial"/>
              <a:ea typeface="Arial"/>
              <a:cs typeface="Arial"/>
              <a:sym typeface="Arial"/>
            </a:endParaRPr>
          </a:p>
          <a:p>
            <a:r>
              <a:rPr lang="en-NZ" sz="1100" b="0" i="0" u="none" strike="noStrike" cap="none" dirty="0" smtClean="0">
                <a:solidFill>
                  <a:srgbClr val="000000"/>
                </a:solidFill>
                <a:effectLst/>
                <a:latin typeface="Arial"/>
                <a:ea typeface="Arial"/>
                <a:cs typeface="Arial"/>
                <a:sym typeface="Arial"/>
              </a:rPr>
              <a:t/>
            </a:r>
            <a:br>
              <a:rPr lang="en-NZ" sz="1100" b="0" i="0" u="none" strike="noStrike" cap="none" dirty="0" smtClean="0">
                <a:solidFill>
                  <a:srgbClr val="000000"/>
                </a:solidFill>
                <a:effectLst/>
                <a:latin typeface="Arial"/>
                <a:ea typeface="Arial"/>
                <a:cs typeface="Arial"/>
                <a:sym typeface="Arial"/>
              </a:rPr>
            </a:br>
            <a:r>
              <a:rPr lang="en-NZ" sz="1100" b="0" i="0" u="none" strike="noStrike" cap="none" dirty="0" smtClean="0">
                <a:solidFill>
                  <a:srgbClr val="000000"/>
                </a:solidFill>
                <a:effectLst/>
                <a:latin typeface="Arial"/>
                <a:ea typeface="Arial"/>
                <a:cs typeface="Arial"/>
                <a:sym typeface="Arial"/>
              </a:rPr>
              <a:t> </a:t>
            </a:r>
            <a:endParaRPr lang="en-NZ"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53034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2" name="Group 1"/>
          <p:cNvGrpSpPr/>
          <p:nvPr/>
        </p:nvGrpSpPr>
        <p:grpSpPr>
          <a:xfrm>
            <a:off x="199125" y="10125"/>
            <a:ext cx="8825852" cy="5133376"/>
            <a:chOff x="199125" y="10125"/>
            <a:chExt cx="8825852" cy="5133376"/>
          </a:xfrm>
        </p:grpSpPr>
        <p:pic>
          <p:nvPicPr>
            <p:cNvPr id="54" name="Shape 54"/>
            <p:cNvPicPr preferRelativeResize="0"/>
            <p:nvPr/>
          </p:nvPicPr>
          <p:blipFill rotWithShape="1">
            <a:blip r:embed="rId3">
              <a:alphaModFix/>
            </a:blip>
            <a:srcRect b="15626"/>
            <a:stretch/>
          </p:blipFill>
          <p:spPr>
            <a:xfrm>
              <a:off x="1296675" y="550675"/>
              <a:ext cx="7728302" cy="4592826"/>
            </a:xfrm>
            <a:prstGeom prst="rect">
              <a:avLst/>
            </a:prstGeom>
            <a:noFill/>
            <a:ln>
              <a:noFill/>
            </a:ln>
          </p:spPr>
        </p:pic>
        <p:sp>
          <p:nvSpPr>
            <p:cNvPr id="55" name="Shape 55"/>
            <p:cNvSpPr/>
            <p:nvPr/>
          </p:nvSpPr>
          <p:spPr>
            <a:xfrm>
              <a:off x="1835600" y="1475874"/>
              <a:ext cx="7109100" cy="3128251"/>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txBox="1"/>
            <p:nvPr/>
          </p:nvSpPr>
          <p:spPr>
            <a:xfrm>
              <a:off x="1668379" y="1764632"/>
              <a:ext cx="7356598" cy="327493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rgbClr val="FF0000"/>
                  </a:solidFill>
                  <a:latin typeface="Caveat"/>
                  <a:ea typeface="Caveat"/>
                  <a:cs typeface="Caveat"/>
                  <a:sym typeface="Caveat"/>
                </a:rPr>
                <a:t>In the diversity of peoples </a:t>
              </a:r>
              <a:r>
                <a:rPr lang="en" sz="2800" b="1" dirty="0" smtClean="0">
                  <a:solidFill>
                    <a:srgbClr val="FF0000"/>
                  </a:solidFill>
                  <a:latin typeface="Caveat"/>
                  <a:ea typeface="Caveat"/>
                  <a:cs typeface="Caveat"/>
                  <a:sym typeface="Caveat"/>
                </a:rPr>
                <a:t>who </a:t>
              </a:r>
              <a:r>
                <a:rPr lang="en" sz="2800" b="1" dirty="0">
                  <a:solidFill>
                    <a:srgbClr val="FF0000"/>
                  </a:solidFill>
                  <a:latin typeface="Caveat"/>
                  <a:ea typeface="Caveat"/>
                  <a:cs typeface="Caveat"/>
                  <a:sym typeface="Caveat"/>
                </a:rPr>
                <a:t>experience </a:t>
              </a:r>
              <a:r>
                <a:rPr lang="en" sz="2800" b="1" dirty="0" smtClean="0">
                  <a:solidFill>
                    <a:srgbClr val="FF0000"/>
                  </a:solidFill>
                  <a:latin typeface="Caveat"/>
                  <a:ea typeface="Caveat"/>
                  <a:cs typeface="Caveat"/>
                  <a:sym typeface="Caveat"/>
                </a:rPr>
                <a:t>the </a:t>
              </a:r>
              <a:r>
                <a:rPr lang="en" sz="2800" b="1" dirty="0">
                  <a:solidFill>
                    <a:srgbClr val="FF0000"/>
                  </a:solidFill>
                  <a:latin typeface="Caveat"/>
                  <a:ea typeface="Caveat"/>
                  <a:cs typeface="Caveat"/>
                  <a:sym typeface="Caveat"/>
                </a:rPr>
                <a:t>gift of God, </a:t>
              </a:r>
              <a:endParaRPr lang="en" sz="2800" b="1" dirty="0" smtClean="0">
                <a:solidFill>
                  <a:srgbClr val="FF0000"/>
                </a:solidFill>
                <a:latin typeface="Caveat"/>
                <a:ea typeface="Caveat"/>
                <a:cs typeface="Caveat"/>
                <a:sym typeface="Caveat"/>
              </a:endParaRPr>
            </a:p>
            <a:p>
              <a:pPr marL="0" lvl="0" indent="0" algn="ctr" rtl="0">
                <a:spcBef>
                  <a:spcPts val="0"/>
                </a:spcBef>
                <a:spcAft>
                  <a:spcPts val="0"/>
                </a:spcAft>
                <a:buNone/>
              </a:pPr>
              <a:r>
                <a:rPr lang="en" sz="3800" b="1" dirty="0" smtClean="0">
                  <a:solidFill>
                    <a:srgbClr val="FF0000"/>
                  </a:solidFill>
                  <a:latin typeface="Caveat"/>
                  <a:ea typeface="Caveat"/>
                  <a:cs typeface="Caveat"/>
                  <a:sym typeface="Caveat"/>
                </a:rPr>
                <a:t>each </a:t>
              </a:r>
              <a:r>
                <a:rPr lang="en" sz="3800" b="1" dirty="0">
                  <a:solidFill>
                    <a:srgbClr val="FF0000"/>
                  </a:solidFill>
                  <a:latin typeface="Caveat"/>
                  <a:ea typeface="Caveat"/>
                  <a:cs typeface="Caveat"/>
                  <a:sym typeface="Caveat"/>
                </a:rPr>
                <a:t>in accordance </a:t>
              </a:r>
              <a:r>
                <a:rPr lang="en" sz="3800" b="1" dirty="0" smtClean="0">
                  <a:solidFill>
                    <a:srgbClr val="FF0000"/>
                  </a:solidFill>
                  <a:latin typeface="Caveat"/>
                  <a:ea typeface="Caveat"/>
                  <a:cs typeface="Caveat"/>
                  <a:sym typeface="Caveat"/>
                </a:rPr>
                <a:t>with </a:t>
              </a:r>
              <a:r>
                <a:rPr lang="en" sz="3800" b="1" dirty="0">
                  <a:solidFill>
                    <a:srgbClr val="FF0000"/>
                  </a:solidFill>
                  <a:latin typeface="Caveat"/>
                  <a:ea typeface="Caveat"/>
                  <a:cs typeface="Caveat"/>
                  <a:sym typeface="Caveat"/>
                </a:rPr>
                <a:t>its own culture, </a:t>
              </a:r>
              <a:endParaRPr lang="en" sz="3800" b="1" dirty="0" smtClean="0">
                <a:solidFill>
                  <a:srgbClr val="FF0000"/>
                </a:solidFill>
                <a:latin typeface="Caveat"/>
                <a:ea typeface="Caveat"/>
                <a:cs typeface="Caveat"/>
                <a:sym typeface="Caveat"/>
              </a:endParaRPr>
            </a:p>
            <a:p>
              <a:pPr marL="0" lvl="0" indent="0" algn="ctr" rtl="0">
                <a:spcBef>
                  <a:spcPts val="0"/>
                </a:spcBef>
                <a:spcAft>
                  <a:spcPts val="0"/>
                </a:spcAft>
                <a:buNone/>
              </a:pPr>
              <a:r>
                <a:rPr lang="en" sz="3200" b="1" dirty="0" smtClean="0">
                  <a:solidFill>
                    <a:srgbClr val="FF0000"/>
                  </a:solidFill>
                  <a:latin typeface="Caveat"/>
                  <a:ea typeface="Caveat"/>
                  <a:cs typeface="Caveat"/>
                  <a:sym typeface="Caveat"/>
                </a:rPr>
                <a:t>the </a:t>
              </a:r>
              <a:r>
                <a:rPr lang="en" sz="3200" b="1" dirty="0">
                  <a:solidFill>
                    <a:srgbClr val="FF0000"/>
                  </a:solidFill>
                  <a:latin typeface="Caveat"/>
                  <a:ea typeface="Caveat"/>
                  <a:cs typeface="Caveat"/>
                  <a:sym typeface="Caveat"/>
                </a:rPr>
                <a:t>Church </a:t>
              </a:r>
              <a:r>
                <a:rPr lang="en" sz="3200" b="1" dirty="0" smtClean="0">
                  <a:solidFill>
                    <a:srgbClr val="FF0000"/>
                  </a:solidFill>
                  <a:latin typeface="Caveat"/>
                  <a:ea typeface="Caveat"/>
                  <a:cs typeface="Caveat"/>
                  <a:sym typeface="Caveat"/>
                </a:rPr>
                <a:t>expresses </a:t>
              </a:r>
              <a:r>
                <a:rPr lang="en" sz="3200" b="1" dirty="0">
                  <a:solidFill>
                    <a:srgbClr val="FF0000"/>
                  </a:solidFill>
                  <a:latin typeface="Caveat"/>
                  <a:ea typeface="Caveat"/>
                  <a:cs typeface="Caveat"/>
                  <a:sym typeface="Caveat"/>
                </a:rPr>
                <a:t>her genuine catholicity and </a:t>
              </a:r>
              <a:r>
                <a:rPr lang="en" sz="3600" b="1" dirty="0" smtClean="0">
                  <a:solidFill>
                    <a:srgbClr val="FF0000"/>
                  </a:solidFill>
                  <a:latin typeface="Caveat"/>
                  <a:ea typeface="Caveat"/>
                  <a:cs typeface="Caveat"/>
                  <a:sym typeface="Caveat"/>
                </a:rPr>
                <a:t>shows </a:t>
              </a:r>
              <a:r>
                <a:rPr lang="en" sz="3600" b="1" dirty="0">
                  <a:solidFill>
                    <a:srgbClr val="FF0000"/>
                  </a:solidFill>
                  <a:latin typeface="Caveat"/>
                  <a:ea typeface="Caveat"/>
                  <a:cs typeface="Caveat"/>
                  <a:sym typeface="Caveat"/>
                </a:rPr>
                <a:t>forth the </a:t>
              </a:r>
              <a:r>
                <a:rPr lang="en" sz="2800" b="1" dirty="0">
                  <a:solidFill>
                    <a:srgbClr val="FF0000"/>
                  </a:solidFill>
                  <a:latin typeface="Caveat"/>
                  <a:ea typeface="Caveat"/>
                  <a:cs typeface="Caveat"/>
                  <a:sym typeface="Caveat"/>
                </a:rPr>
                <a:t>‘</a:t>
              </a:r>
              <a:r>
                <a:rPr lang="en" sz="3600" b="1" dirty="0">
                  <a:solidFill>
                    <a:srgbClr val="FF0000"/>
                  </a:solidFill>
                  <a:latin typeface="Caveat"/>
                  <a:ea typeface="Caveat"/>
                  <a:cs typeface="Caveat"/>
                  <a:sym typeface="Caveat"/>
                </a:rPr>
                <a:t>beauty of her varied face</a:t>
              </a:r>
              <a:r>
                <a:rPr lang="en" sz="2800" b="1" dirty="0">
                  <a:solidFill>
                    <a:srgbClr val="FF0000"/>
                  </a:solidFill>
                  <a:latin typeface="Caveat"/>
                  <a:ea typeface="Caveat"/>
                  <a:cs typeface="Caveat"/>
                  <a:sym typeface="Caveat"/>
                </a:rPr>
                <a:t>’ </a:t>
              </a:r>
              <a:endParaRPr lang="en" sz="2800" b="1" dirty="0" smtClean="0">
                <a:solidFill>
                  <a:srgbClr val="FF0000"/>
                </a:solidFill>
                <a:latin typeface="Caveat"/>
                <a:ea typeface="Caveat"/>
                <a:cs typeface="Caveat"/>
                <a:sym typeface="Caveat"/>
              </a:endParaRPr>
            </a:p>
            <a:p>
              <a:pPr marL="0" lvl="0" indent="0" algn="ctr" rtl="0">
                <a:spcBef>
                  <a:spcPts val="0"/>
                </a:spcBef>
                <a:spcAft>
                  <a:spcPts val="0"/>
                </a:spcAft>
                <a:buNone/>
              </a:pPr>
              <a:endParaRPr b="1" dirty="0">
                <a:solidFill>
                  <a:srgbClr val="FF0000"/>
                </a:solidFill>
                <a:latin typeface="Caveat"/>
                <a:ea typeface="Caveat"/>
                <a:cs typeface="Caveat"/>
                <a:sym typeface="Caveat"/>
              </a:endParaRPr>
            </a:p>
            <a:p>
              <a:pPr marL="0" lvl="0" indent="0" algn="just" rtl="0">
                <a:spcBef>
                  <a:spcPts val="0"/>
                </a:spcBef>
                <a:spcAft>
                  <a:spcPts val="0"/>
                </a:spcAft>
                <a:buNone/>
              </a:pPr>
              <a:endParaRPr sz="600" b="1" i="1" dirty="0">
                <a:solidFill>
                  <a:srgbClr val="FF0000"/>
                </a:solidFill>
                <a:latin typeface="Times New Roman"/>
                <a:ea typeface="Times New Roman"/>
                <a:cs typeface="Times New Roman"/>
                <a:sym typeface="Times New Roman"/>
              </a:endParaRPr>
            </a:p>
            <a:p>
              <a:pPr marL="0" lvl="0" indent="0" algn="ctr" rtl="0">
                <a:spcBef>
                  <a:spcPts val="0"/>
                </a:spcBef>
                <a:spcAft>
                  <a:spcPts val="0"/>
                </a:spcAft>
                <a:buNone/>
              </a:pPr>
              <a:r>
                <a:rPr lang="en" b="1" dirty="0">
                  <a:solidFill>
                    <a:srgbClr val="FF0000"/>
                  </a:solidFill>
                </a:rPr>
                <a:t>POPE </a:t>
              </a:r>
              <a:r>
                <a:rPr lang="en" b="1" dirty="0" smtClean="0">
                  <a:solidFill>
                    <a:srgbClr val="FF0000"/>
                  </a:solidFill>
                </a:rPr>
                <a:t>FRANCIS - 2013</a:t>
              </a:r>
              <a:endParaRPr b="1" dirty="0">
                <a:solidFill>
                  <a:srgbClr val="FF0000"/>
                </a:solidFill>
              </a:endParaRPr>
            </a:p>
          </p:txBody>
        </p:sp>
        <p:sp>
          <p:nvSpPr>
            <p:cNvPr id="57" name="Shape 57"/>
            <p:cNvSpPr/>
            <p:nvPr/>
          </p:nvSpPr>
          <p:spPr>
            <a:xfrm rot="-5400000">
              <a:off x="-1578430" y="2108895"/>
              <a:ext cx="4499685" cy="944575"/>
            </a:xfrm>
            <a:prstGeom prst="rect">
              <a:avLst/>
            </a:prstGeom>
          </p:spPr>
          <p:txBody>
            <a:bodyPr>
              <a:prstTxWarp prst="textPlain">
                <a:avLst/>
              </a:prstTxWarp>
            </a:bodyPr>
            <a:lstStyle/>
            <a:p>
              <a:pPr lvl="0" algn="ctr"/>
              <a:r>
                <a:rPr lang="en-NZ" b="1" i="0" dirty="0" smtClean="0">
                  <a:ln w="9525" cap="flat" cmpd="sng">
                    <a:solidFill>
                      <a:srgbClr val="595959"/>
                    </a:solidFill>
                    <a:prstDash val="solid"/>
                    <a:round/>
                    <a:headEnd type="none" w="sm" len="sm"/>
                    <a:tailEnd type="none" w="sm" len="sm"/>
                  </a:ln>
                  <a:solidFill>
                    <a:srgbClr val="FF0000"/>
                  </a:solidFill>
                  <a:latin typeface="Arial"/>
                </a:rPr>
                <a:t>HAERE  TUKUNA</a:t>
              </a:r>
              <a:endParaRPr b="1" i="0" dirty="0">
                <a:ln w="9525" cap="flat" cmpd="sng">
                  <a:solidFill>
                    <a:srgbClr val="595959"/>
                  </a:solidFill>
                  <a:prstDash val="solid"/>
                  <a:round/>
                  <a:headEnd type="none" w="sm" len="sm"/>
                  <a:tailEnd type="none" w="sm" len="sm"/>
                </a:ln>
                <a:solidFill>
                  <a:srgbClr val="FF0000"/>
                </a:solidFill>
                <a:latin typeface="Arial"/>
              </a:endParaRPr>
            </a:p>
          </p:txBody>
        </p:sp>
        <p:sp>
          <p:nvSpPr>
            <p:cNvPr id="58" name="Shape 58"/>
            <p:cNvSpPr txBox="1"/>
            <p:nvPr/>
          </p:nvSpPr>
          <p:spPr>
            <a:xfrm>
              <a:off x="1296675" y="10125"/>
              <a:ext cx="7648200" cy="792600"/>
            </a:xfrm>
            <a:prstGeom prst="rect">
              <a:avLst/>
            </a:prstGeom>
            <a:noFill/>
            <a:ln>
              <a:noFill/>
            </a:ln>
          </p:spPr>
          <p:txBody>
            <a:bodyPr spcFirstLastPara="1" wrap="square" lIns="91425" tIns="91425" rIns="91425" bIns="91425" anchor="t" anchorCtr="0">
              <a:noAutofit/>
            </a:bodyPr>
            <a:lstStyle/>
            <a:p>
              <a:pPr lvl="0"/>
              <a:r>
                <a:rPr lang="en" sz="2800" b="1" dirty="0">
                  <a:solidFill>
                    <a:srgbClr val="FF0000"/>
                  </a:solidFill>
                </a:rPr>
                <a:t>… </a:t>
              </a:r>
              <a:r>
                <a:rPr lang="en-NZ" sz="2800" b="1" dirty="0">
                  <a:solidFill>
                    <a:srgbClr val="FF0000"/>
                  </a:solidFill>
                </a:rPr>
                <a:t>as members of the One Body</a:t>
              </a:r>
              <a:endParaRPr sz="2800" b="1" dirty="0">
                <a:solidFill>
                  <a:srgbClr val="FF0000"/>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61</Words>
  <Application>Microsoft Office PowerPoint</Application>
  <PresentationFormat>On-screen Show (16:9)</PresentationFormat>
  <Paragraphs>32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Times New Roman</vt:lpstr>
      <vt:lpstr>Caveat</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Stasia</dc:creator>
  <cp:lastModifiedBy>Stasia</cp:lastModifiedBy>
  <cp:revision>14</cp:revision>
  <dcterms:modified xsi:type="dcterms:W3CDTF">2018-09-06T15:37:37Z</dcterms:modified>
</cp:coreProperties>
</file>