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7" r:id="rId3"/>
    <p:sldId id="259" r:id="rId4"/>
    <p:sldId id="286" r:id="rId5"/>
    <p:sldId id="260" r:id="rId6"/>
    <p:sldId id="262" r:id="rId7"/>
    <p:sldId id="261" r:id="rId8"/>
    <p:sldId id="263" r:id="rId9"/>
    <p:sldId id="264" r:id="rId10"/>
    <p:sldId id="265" r:id="rId11"/>
    <p:sldId id="267" r:id="rId12"/>
    <p:sldId id="268" r:id="rId13"/>
    <p:sldId id="266" r:id="rId14"/>
    <p:sldId id="269" r:id="rId15"/>
    <p:sldId id="270" r:id="rId16"/>
    <p:sldId id="271" r:id="rId17"/>
    <p:sldId id="272" r:id="rId18"/>
    <p:sldId id="273" r:id="rId19"/>
    <p:sldId id="274" r:id="rId20"/>
    <p:sldId id="275" r:id="rId21"/>
    <p:sldId id="277" r:id="rId22"/>
    <p:sldId id="276" r:id="rId23"/>
    <p:sldId id="279" r:id="rId24"/>
    <p:sldId id="280" r:id="rId25"/>
    <p:sldId id="278" r:id="rId26"/>
    <p:sldId id="281" r:id="rId27"/>
    <p:sldId id="282" r:id="rId28"/>
    <p:sldId id="283" r:id="rId29"/>
    <p:sldId id="284" r:id="rId30"/>
    <p:sldId id="285" r:id="rId31"/>
    <p:sldId id="258" r:id="rId32"/>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70D87-83C9-415F-BEBC-8FBE76D60EAF}" v="912" dt="2019-06-10T05:57:52.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67" autoAdjust="0"/>
    <p:restoredTop sz="85325" autoAdjust="0"/>
  </p:normalViewPr>
  <p:slideViewPr>
    <p:cSldViewPr snapToGrid="0">
      <p:cViewPr varScale="1">
        <p:scale>
          <a:sx n="44" d="100"/>
          <a:sy n="44" d="100"/>
        </p:scale>
        <p:origin x="7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278651D7-1B8A-4F83-9F51-9B0499431D6D}" type="datetimeFigureOut">
              <a:rPr lang="en-NZ" smtClean="0"/>
              <a:t>2/08/2019</a:t>
            </a:fld>
            <a:endParaRPr lang="en-NZ"/>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A0BC368C-3411-41F9-B0A3-50A4BB085C79}" type="slidenum">
              <a:rPr lang="en-NZ" smtClean="0"/>
              <a:t>‹#›</a:t>
            </a:fld>
            <a:endParaRPr lang="en-NZ"/>
          </a:p>
        </p:txBody>
      </p:sp>
    </p:spTree>
    <p:extLst>
      <p:ext uri="{BB962C8B-B14F-4D97-AF65-F5344CB8AC3E}">
        <p14:creationId xmlns:p14="http://schemas.microsoft.com/office/powerpoint/2010/main" val="411568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As people who love young people, our first job is to reflect Jesus Christ.</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5</a:t>
            </a:fld>
            <a:endParaRPr lang="en-NZ"/>
          </a:p>
        </p:txBody>
      </p:sp>
    </p:spTree>
    <p:extLst>
      <p:ext uri="{BB962C8B-B14F-4D97-AF65-F5344CB8AC3E}">
        <p14:creationId xmlns:p14="http://schemas.microsoft.com/office/powerpoint/2010/main" val="108684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​Young people often experience us as ready to jump in with the answer. Throughout the Synod process, we have been consistently urged to listen to youth.</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14</a:t>
            </a:fld>
            <a:endParaRPr lang="en-NZ"/>
          </a:p>
        </p:txBody>
      </p:sp>
    </p:spTree>
    <p:extLst>
      <p:ext uri="{BB962C8B-B14F-4D97-AF65-F5344CB8AC3E}">
        <p14:creationId xmlns:p14="http://schemas.microsoft.com/office/powerpoint/2010/main" val="424174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​Young people often experience us as ready to jump in with the answer. Throughout the Synod process, we have been consistently urged to listen to youth.</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15</a:t>
            </a:fld>
            <a:endParaRPr lang="en-NZ"/>
          </a:p>
        </p:txBody>
      </p:sp>
    </p:spTree>
    <p:extLst>
      <p:ext uri="{BB962C8B-B14F-4D97-AF65-F5344CB8AC3E}">
        <p14:creationId xmlns:p14="http://schemas.microsoft.com/office/powerpoint/2010/main" val="343074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​Pope Francis is urging us to make room for the spontaneity and enthusiasm of young people. In the preparatory document, we were warned of creating ministries that "dominate space." Instead we create space with room to breathe, where community can grow, and faith can be shared.</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16</a:t>
            </a:fld>
            <a:endParaRPr lang="en-NZ"/>
          </a:p>
        </p:txBody>
      </p:sp>
    </p:spTree>
    <p:extLst>
      <p:ext uri="{BB962C8B-B14F-4D97-AF65-F5344CB8AC3E}">
        <p14:creationId xmlns:p14="http://schemas.microsoft.com/office/powerpoint/2010/main" val="664584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​Pope Francis is urging us to make room for the spontaneity and enthusiasm of young people. In the preparatory document, we were warned of creating ministries that "dominate space." Instead we create space with room to breathe, where community can grow, and faith can be shared.</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17</a:t>
            </a:fld>
            <a:endParaRPr lang="en-NZ"/>
          </a:p>
        </p:txBody>
      </p:sp>
    </p:spTree>
    <p:extLst>
      <p:ext uri="{BB962C8B-B14F-4D97-AF65-F5344CB8AC3E}">
        <p14:creationId xmlns:p14="http://schemas.microsoft.com/office/powerpoint/2010/main" val="200389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Growing in faith means growing in our awareness of our mission. Those of us who walk with youth have the privilege of providing ways to encourage and empower youth for service.</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18</a:t>
            </a:fld>
            <a:endParaRPr lang="en-NZ"/>
          </a:p>
        </p:txBody>
      </p:sp>
    </p:spTree>
    <p:extLst>
      <p:ext uri="{BB962C8B-B14F-4D97-AF65-F5344CB8AC3E}">
        <p14:creationId xmlns:p14="http://schemas.microsoft.com/office/powerpoint/2010/main" val="781388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Growing in faith means growing in our awareness of our mission. Those of us who walk with youth have the privilege of providing ways to encourage and empower youth for service.</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19</a:t>
            </a:fld>
            <a:endParaRPr lang="en-NZ"/>
          </a:p>
        </p:txBody>
      </p:sp>
    </p:spTree>
    <p:extLst>
      <p:ext uri="{BB962C8B-B14F-4D97-AF65-F5344CB8AC3E}">
        <p14:creationId xmlns:p14="http://schemas.microsoft.com/office/powerpoint/2010/main" val="1389964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​Our generous God is always sending opportunities for encounter to young people. We are told to awaken youth to these encounters and consolidate these experiences to sustain discipleship. We are also warned – don't bore young people. Sometimes we allow our fear to dominate what we share with the young and how we spend our time.</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20</a:t>
            </a:fld>
            <a:endParaRPr lang="en-NZ"/>
          </a:p>
        </p:txBody>
      </p:sp>
    </p:spTree>
    <p:extLst>
      <p:ext uri="{BB962C8B-B14F-4D97-AF65-F5344CB8AC3E}">
        <p14:creationId xmlns:p14="http://schemas.microsoft.com/office/powerpoint/2010/main" val="1815084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​Our generous God is always sending opportunities for encounter to young people. We are told to awaken youth to these encounters and consolidate these experiences to sustain discipleship. We are also warned – don't bore young people. Sometimes we allow our fear to dominate what we share with the young and how we spend our time.</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21</a:t>
            </a:fld>
            <a:endParaRPr lang="en-NZ"/>
          </a:p>
        </p:txBody>
      </p:sp>
    </p:spTree>
    <p:extLst>
      <p:ext uri="{BB962C8B-B14F-4D97-AF65-F5344CB8AC3E}">
        <p14:creationId xmlns:p14="http://schemas.microsoft.com/office/powerpoint/2010/main" val="1406418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The </a:t>
            </a:r>
            <a:r>
              <a:rPr lang="en-NZ" sz="1200" b="0" i="1" kern="1200" dirty="0" err="1">
                <a:solidFill>
                  <a:schemeClr val="tx1"/>
                </a:solidFill>
                <a:effectLst/>
                <a:latin typeface="+mn-lt"/>
                <a:ea typeface="+mn-ea"/>
                <a:cs typeface="+mn-cs"/>
              </a:rPr>
              <a:t>Instrumentum</a:t>
            </a:r>
            <a:r>
              <a:rPr lang="en-NZ" sz="1200" b="0" i="1" kern="1200" dirty="0">
                <a:solidFill>
                  <a:schemeClr val="tx1"/>
                </a:solidFill>
                <a:effectLst/>
                <a:latin typeface="+mn-lt"/>
                <a:ea typeface="+mn-ea"/>
                <a:cs typeface="+mn-cs"/>
              </a:rPr>
              <a:t> </a:t>
            </a:r>
            <a:r>
              <a:rPr lang="en-NZ" sz="1200" b="0" i="1" kern="1200" dirty="0" err="1">
                <a:solidFill>
                  <a:schemeClr val="tx1"/>
                </a:solidFill>
                <a:effectLst/>
                <a:latin typeface="+mn-lt"/>
                <a:ea typeface="+mn-ea"/>
                <a:cs typeface="+mn-cs"/>
              </a:rPr>
              <a:t>Laboris</a:t>
            </a:r>
            <a:r>
              <a:rPr lang="en-NZ" sz="1200" b="0" i="0" kern="1200" dirty="0">
                <a:solidFill>
                  <a:schemeClr val="tx1"/>
                </a:solidFill>
                <a:effectLst/>
                <a:latin typeface="+mn-lt"/>
                <a:ea typeface="+mn-ea"/>
                <a:cs typeface="+mn-cs"/>
              </a:rPr>
              <a:t> document from the Synod reminded us of our call as Church to "accompany all young people, without exception, towards the joy of love." (#1) In Christ Lives, we are told to be bold and daring in making a home for all young people.</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22</a:t>
            </a:fld>
            <a:endParaRPr lang="en-NZ"/>
          </a:p>
        </p:txBody>
      </p:sp>
    </p:spTree>
    <p:extLst>
      <p:ext uri="{BB962C8B-B14F-4D97-AF65-F5344CB8AC3E}">
        <p14:creationId xmlns:p14="http://schemas.microsoft.com/office/powerpoint/2010/main" val="1562075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The </a:t>
            </a:r>
            <a:r>
              <a:rPr lang="en-NZ" sz="1200" b="0" i="1" kern="1200" dirty="0" err="1">
                <a:solidFill>
                  <a:schemeClr val="tx1"/>
                </a:solidFill>
                <a:effectLst/>
                <a:latin typeface="+mn-lt"/>
                <a:ea typeface="+mn-ea"/>
                <a:cs typeface="+mn-cs"/>
              </a:rPr>
              <a:t>Instrumentum</a:t>
            </a:r>
            <a:r>
              <a:rPr lang="en-NZ" sz="1200" b="0" i="1" kern="1200" dirty="0">
                <a:solidFill>
                  <a:schemeClr val="tx1"/>
                </a:solidFill>
                <a:effectLst/>
                <a:latin typeface="+mn-lt"/>
                <a:ea typeface="+mn-ea"/>
                <a:cs typeface="+mn-cs"/>
              </a:rPr>
              <a:t> </a:t>
            </a:r>
            <a:r>
              <a:rPr lang="en-NZ" sz="1200" b="0" i="1" kern="1200" dirty="0" err="1">
                <a:solidFill>
                  <a:schemeClr val="tx1"/>
                </a:solidFill>
                <a:effectLst/>
                <a:latin typeface="+mn-lt"/>
                <a:ea typeface="+mn-ea"/>
                <a:cs typeface="+mn-cs"/>
              </a:rPr>
              <a:t>Laboris</a:t>
            </a:r>
            <a:r>
              <a:rPr lang="en-NZ" sz="1200" b="0" i="0" kern="1200" dirty="0">
                <a:solidFill>
                  <a:schemeClr val="tx1"/>
                </a:solidFill>
                <a:effectLst/>
                <a:latin typeface="+mn-lt"/>
                <a:ea typeface="+mn-ea"/>
                <a:cs typeface="+mn-cs"/>
              </a:rPr>
              <a:t> document from the Synod reminded us of our call as Church to "accompany all young people, without exception, towards the joy of love." (#1) In Christ Lives, we are told to be bold and daring in making a home for all young people.</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23</a:t>
            </a:fld>
            <a:endParaRPr lang="en-NZ"/>
          </a:p>
        </p:txBody>
      </p:sp>
    </p:spTree>
    <p:extLst>
      <p:ext uri="{BB962C8B-B14F-4D97-AF65-F5344CB8AC3E}">
        <p14:creationId xmlns:p14="http://schemas.microsoft.com/office/powerpoint/2010/main" val="423022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As people who love young people, our first job is to reflect Jesus Christ.</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6</a:t>
            </a:fld>
            <a:endParaRPr lang="en-NZ"/>
          </a:p>
        </p:txBody>
      </p:sp>
    </p:spTree>
    <p:extLst>
      <p:ext uri="{BB962C8B-B14F-4D97-AF65-F5344CB8AC3E}">
        <p14:creationId xmlns:p14="http://schemas.microsoft.com/office/powerpoint/2010/main" val="1513540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The </a:t>
            </a:r>
            <a:r>
              <a:rPr lang="en-NZ" sz="1200" b="0" i="1" kern="1200" dirty="0" err="1">
                <a:solidFill>
                  <a:schemeClr val="tx1"/>
                </a:solidFill>
                <a:effectLst/>
                <a:latin typeface="+mn-lt"/>
                <a:ea typeface="+mn-ea"/>
                <a:cs typeface="+mn-cs"/>
              </a:rPr>
              <a:t>Instrumentum</a:t>
            </a:r>
            <a:r>
              <a:rPr lang="en-NZ" sz="1200" b="0" i="1" kern="1200" dirty="0">
                <a:solidFill>
                  <a:schemeClr val="tx1"/>
                </a:solidFill>
                <a:effectLst/>
                <a:latin typeface="+mn-lt"/>
                <a:ea typeface="+mn-ea"/>
                <a:cs typeface="+mn-cs"/>
              </a:rPr>
              <a:t> </a:t>
            </a:r>
            <a:r>
              <a:rPr lang="en-NZ" sz="1200" b="0" i="1" kern="1200" dirty="0" err="1">
                <a:solidFill>
                  <a:schemeClr val="tx1"/>
                </a:solidFill>
                <a:effectLst/>
                <a:latin typeface="+mn-lt"/>
                <a:ea typeface="+mn-ea"/>
                <a:cs typeface="+mn-cs"/>
              </a:rPr>
              <a:t>Laboris</a:t>
            </a:r>
            <a:r>
              <a:rPr lang="en-NZ" sz="1200" b="0" i="0" kern="1200" dirty="0">
                <a:solidFill>
                  <a:schemeClr val="tx1"/>
                </a:solidFill>
                <a:effectLst/>
                <a:latin typeface="+mn-lt"/>
                <a:ea typeface="+mn-ea"/>
                <a:cs typeface="+mn-cs"/>
              </a:rPr>
              <a:t> document from the Synod reminded us of our call as Church to "accompany all young people, without exception, towards the joy of love." (#1) In Christ Lives, we are told to be bold and daring in making a home for all young people.</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24</a:t>
            </a:fld>
            <a:endParaRPr lang="en-NZ"/>
          </a:p>
        </p:txBody>
      </p:sp>
    </p:spTree>
    <p:extLst>
      <p:ext uri="{BB962C8B-B14F-4D97-AF65-F5344CB8AC3E}">
        <p14:creationId xmlns:p14="http://schemas.microsoft.com/office/powerpoint/2010/main" val="1674251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a:solidFill>
                  <a:schemeClr val="tx1"/>
                </a:solidFill>
                <a:effectLst/>
                <a:latin typeface="+mn-lt"/>
                <a:ea typeface="+mn-ea"/>
                <a:cs typeface="+mn-cs"/>
              </a:rPr>
              <a:t>​Pope Francis is urging us to make room for the spontaneity and enthusiasm of young people. In the preparatory document, we were warned of creating ministries that "dominate space." Instead we create space with room to breathe, where community can grow, and faith can be shared.</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25</a:t>
            </a:fld>
            <a:endParaRPr lang="en-NZ"/>
          </a:p>
        </p:txBody>
      </p:sp>
    </p:spTree>
    <p:extLst>
      <p:ext uri="{BB962C8B-B14F-4D97-AF65-F5344CB8AC3E}">
        <p14:creationId xmlns:p14="http://schemas.microsoft.com/office/powerpoint/2010/main" val="59812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a:solidFill>
                  <a:schemeClr val="tx1"/>
                </a:solidFill>
                <a:effectLst/>
                <a:latin typeface="+mn-lt"/>
                <a:ea typeface="+mn-ea"/>
                <a:cs typeface="+mn-cs"/>
              </a:rPr>
              <a:t>​Pope Francis is urging us to make room for the spontaneity and enthusiasm of young people. In the preparatory document, we were warned of creating ministries that "dominate space." Instead we create space with room to breathe, where community can grow, and faith can be shared.</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26</a:t>
            </a:fld>
            <a:endParaRPr lang="en-NZ"/>
          </a:p>
        </p:txBody>
      </p:sp>
    </p:spTree>
    <p:extLst>
      <p:ext uri="{BB962C8B-B14F-4D97-AF65-F5344CB8AC3E}">
        <p14:creationId xmlns:p14="http://schemas.microsoft.com/office/powerpoint/2010/main" val="1001226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Growing in faith means growing in our awareness of our mission. Those of us who walk with youth have the privilege of providing ways to encourage and empower youth for service.</a:t>
            </a:r>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C368C-3411-41F9-B0A3-50A4BB085C79}"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019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Growing in faith means growing in our awareness of our mission. Those of us who walk with youth have the privilege of providing ways to encourage and empower youth for service.</a:t>
            </a:r>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C368C-3411-41F9-B0A3-50A4BB085C79}"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163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Growing in faith means growing in our awareness of our mission. Those of us who walk with youth have the privilege of providing ways to encourage and empower youth for service.</a:t>
            </a:r>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C368C-3411-41F9-B0A3-50A4BB085C79}"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745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"Christus </a:t>
            </a:r>
            <a:r>
              <a:rPr lang="en-US" sz="1200" b="0" i="1" kern="1200" dirty="0" err="1">
                <a:solidFill>
                  <a:schemeClr val="tx1"/>
                </a:solidFill>
                <a:effectLst/>
                <a:latin typeface="+mn-lt"/>
                <a:ea typeface="+mn-ea"/>
                <a:cs typeface="+mn-cs"/>
              </a:rPr>
              <a:t>Vivit</a:t>
            </a:r>
            <a:r>
              <a:rPr lang="en-US" sz="1200" b="0" i="1" kern="1200" dirty="0">
                <a:solidFill>
                  <a:schemeClr val="tx1"/>
                </a:solidFill>
                <a:effectLst/>
                <a:latin typeface="+mn-lt"/>
                <a:ea typeface="+mn-ea"/>
                <a:cs typeface="+mn-cs"/>
              </a:rPr>
              <a:t> – Christ is Alive"</a:t>
            </a:r>
            <a:r>
              <a:rPr lang="en-US" sz="1200" b="0" i="0" kern="1200" dirty="0">
                <a:solidFill>
                  <a:schemeClr val="tx1"/>
                </a:solidFill>
                <a:effectLst/>
                <a:latin typeface="+mn-lt"/>
                <a:ea typeface="+mn-ea"/>
                <a:cs typeface="+mn-cs"/>
              </a:rPr>
              <a:t> is for all of us, old and young. This letter reminds us that we need each other. Together, old and young, we are finding our way through our night to encounter the love of Christ and the joy of mission. Pope Francis shared a story from the Synod that illustrates our mutuality.</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30</a:t>
            </a:fld>
            <a:endParaRPr lang="en-NZ"/>
          </a:p>
        </p:txBody>
      </p:sp>
    </p:spTree>
    <p:extLst>
      <p:ext uri="{BB962C8B-B14F-4D97-AF65-F5344CB8AC3E}">
        <p14:creationId xmlns:p14="http://schemas.microsoft.com/office/powerpoint/2010/main" val="33907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​In this letter, Pope Francis demonstrates that God views youthfulness differently. He encourages all of us to be young at heart. To be youthful is to be capable of loving. To grow old is to be stagnant, and attached to things that pass away. We are reminded that Jesus did not tolerate those who dismissed the young.</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7</a:t>
            </a:fld>
            <a:endParaRPr lang="en-NZ"/>
          </a:p>
        </p:txBody>
      </p:sp>
    </p:spTree>
    <p:extLst>
      <p:ext uri="{BB962C8B-B14F-4D97-AF65-F5344CB8AC3E}">
        <p14:creationId xmlns:p14="http://schemas.microsoft.com/office/powerpoint/2010/main" val="357392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​In this letter, Pope Francis demonstrates that God views youthfulness differently. He encourages all of us to be young at heart. To be youthful is to be capable of loving. To grow old is to be stagnant, and attached to things that pass away. We are reminded that Jesus did not tolerate those who dismissed the young.</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8</a:t>
            </a:fld>
            <a:endParaRPr lang="en-NZ"/>
          </a:p>
        </p:txBody>
      </p:sp>
    </p:spTree>
    <p:extLst>
      <p:ext uri="{BB962C8B-B14F-4D97-AF65-F5344CB8AC3E}">
        <p14:creationId xmlns:p14="http://schemas.microsoft.com/office/powerpoint/2010/main" val="196778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​In this letter, Pope Francis demonstrates that God views youthfulness differently. He encourages all of us to be young at heart. To be youthful is to be capable of loving. To grow old is to be stagnant, and attached to things that pass away. We are reminded that Jesus did not tolerate those who dismissed the young.</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9</a:t>
            </a:fld>
            <a:endParaRPr lang="en-NZ"/>
          </a:p>
        </p:txBody>
      </p:sp>
    </p:spTree>
    <p:extLst>
      <p:ext uri="{BB962C8B-B14F-4D97-AF65-F5344CB8AC3E}">
        <p14:creationId xmlns:p14="http://schemas.microsoft.com/office/powerpoint/2010/main" val="110659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​In this letter, Pope Francis demonstrates that God views youthfulness differently. He encourages all of us to be young at heart. To be youthful is to be capable of loving. To grow old is to be stagnant, and attached to things that pass away. We are reminded that Jesus did not tolerate those who dismissed the young.</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10</a:t>
            </a:fld>
            <a:endParaRPr lang="en-NZ"/>
          </a:p>
        </p:txBody>
      </p:sp>
    </p:spTree>
    <p:extLst>
      <p:ext uri="{BB962C8B-B14F-4D97-AF65-F5344CB8AC3E}">
        <p14:creationId xmlns:p14="http://schemas.microsoft.com/office/powerpoint/2010/main" val="415287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​Walking with youth in faith begins with our stance of truly seeing them, hearing their story, and responding.</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11</a:t>
            </a:fld>
            <a:endParaRPr lang="en-NZ"/>
          </a:p>
        </p:txBody>
      </p:sp>
    </p:spTree>
    <p:extLst>
      <p:ext uri="{BB962C8B-B14F-4D97-AF65-F5344CB8AC3E}">
        <p14:creationId xmlns:p14="http://schemas.microsoft.com/office/powerpoint/2010/main" val="127134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​Walking with youth in faith begins with our stance of truly seeing them, hearing their story, and responding.</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12</a:t>
            </a:fld>
            <a:endParaRPr lang="en-NZ"/>
          </a:p>
        </p:txBody>
      </p:sp>
    </p:spTree>
    <p:extLst>
      <p:ext uri="{BB962C8B-B14F-4D97-AF65-F5344CB8AC3E}">
        <p14:creationId xmlns:p14="http://schemas.microsoft.com/office/powerpoint/2010/main" val="78834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​Young people often experience us as ready to jump in with the answer. Throughout the Synod process, we have been consistently urged to listen to youth.</a:t>
            </a:r>
            <a:endParaRPr lang="en-NZ" dirty="0"/>
          </a:p>
        </p:txBody>
      </p:sp>
      <p:sp>
        <p:nvSpPr>
          <p:cNvPr id="4" name="Slide Number Placeholder 3"/>
          <p:cNvSpPr>
            <a:spLocks noGrp="1"/>
          </p:cNvSpPr>
          <p:nvPr>
            <p:ph type="sldNum" sz="quarter" idx="5"/>
          </p:nvPr>
        </p:nvSpPr>
        <p:spPr/>
        <p:txBody>
          <a:bodyPr/>
          <a:lstStyle/>
          <a:p>
            <a:fld id="{A0BC368C-3411-41F9-B0A3-50A4BB085C79}" type="slidenum">
              <a:rPr lang="en-NZ" smtClean="0"/>
              <a:t>13</a:t>
            </a:fld>
            <a:endParaRPr lang="en-NZ"/>
          </a:p>
        </p:txBody>
      </p:sp>
    </p:spTree>
    <p:extLst>
      <p:ext uri="{BB962C8B-B14F-4D97-AF65-F5344CB8AC3E}">
        <p14:creationId xmlns:p14="http://schemas.microsoft.com/office/powerpoint/2010/main" val="100270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C32A-A814-4FAC-8AE2-09796E8CF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9DAEC9E-B76D-4FFE-836D-D9B5933A6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062CE2A-BB60-405D-9C8C-9A46AD3BBA07}"/>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5" name="Footer Placeholder 4">
            <a:extLst>
              <a:ext uri="{FF2B5EF4-FFF2-40B4-BE49-F238E27FC236}">
                <a16:creationId xmlns:a16="http://schemas.microsoft.com/office/drawing/2014/main" id="{A12B7CF9-A373-4D12-A012-D23C8033439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0194227-FE63-480F-87DB-E2B3B3233317}"/>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160236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B7E4-5B10-40B6-B9B1-4E11CFFF416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863F7B5-84E4-4B45-8D80-431657CF8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F5FC212-FE10-49C0-8006-15BCADC66B7F}"/>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5" name="Footer Placeholder 4">
            <a:extLst>
              <a:ext uri="{FF2B5EF4-FFF2-40B4-BE49-F238E27FC236}">
                <a16:creationId xmlns:a16="http://schemas.microsoft.com/office/drawing/2014/main" id="{9B2498AF-2131-44E8-966C-154C04F18A6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2FC4424-6D94-4EC2-BB16-90E74D7D4207}"/>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90592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5E676-98A6-476D-93E3-2D60AE4BC9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0B4AB1B-2878-45F6-BB35-7EBA3825DC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BD26CC2-C2DF-44DB-9770-A6FE6E7C1528}"/>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5" name="Footer Placeholder 4">
            <a:extLst>
              <a:ext uri="{FF2B5EF4-FFF2-40B4-BE49-F238E27FC236}">
                <a16:creationId xmlns:a16="http://schemas.microsoft.com/office/drawing/2014/main" id="{A845C76A-7F3D-4EA5-AD10-59F9AAD4901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D9360CD-618A-46B3-B473-9DCA61ECFEEF}"/>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273698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5CA0-84C4-4599-87B5-9761733E19D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5FABA9F-66E1-47A0-9BAC-98CA8E96A8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6AFA021-A855-41F4-8FD5-64C1635114F1}"/>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5" name="Footer Placeholder 4">
            <a:extLst>
              <a:ext uri="{FF2B5EF4-FFF2-40B4-BE49-F238E27FC236}">
                <a16:creationId xmlns:a16="http://schemas.microsoft.com/office/drawing/2014/main" id="{8A9F1646-001C-4BDF-BFEE-D76CD73D734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A99EA5F-7914-4FA6-A345-C55E6E15CACE}"/>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404204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9880-5D2A-40A6-A01C-3F89DBC06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2D8A82B-18CC-422F-BDEB-D3C1C795B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42F3E1-E7A9-4629-8963-773697218A2F}"/>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5" name="Footer Placeholder 4">
            <a:extLst>
              <a:ext uri="{FF2B5EF4-FFF2-40B4-BE49-F238E27FC236}">
                <a16:creationId xmlns:a16="http://schemas.microsoft.com/office/drawing/2014/main" id="{D2855891-A457-48A6-842E-2F98D6EC718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9BBAC59-5B50-402F-BABB-7192D3AA444E}"/>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176151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73A6-C2CE-4E9C-ABAD-728D6BA72CA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8FF20D0-8CF5-4BE4-8A6F-26B724A4BE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DDF2997C-3782-42C8-99FB-13DFF09FF2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B2C77A6D-4746-45B3-904D-743DD79AEBE9}"/>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6" name="Footer Placeholder 5">
            <a:extLst>
              <a:ext uri="{FF2B5EF4-FFF2-40B4-BE49-F238E27FC236}">
                <a16:creationId xmlns:a16="http://schemas.microsoft.com/office/drawing/2014/main" id="{A2A5E6C7-383A-431E-8B57-2BCCB044281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2BC8CC1-AE01-4822-AE2A-CA14F23C14B7}"/>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358028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C299-DA4D-4F19-93BB-0F0E67ADA5D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F387987-D70D-4E73-A384-14B732214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8B5F8E-D11B-4C63-B93C-4C2144E221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862BAF5-D11A-4896-BCED-55F22A964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0E2C32-6308-4E4A-94B3-7F17979C69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C52414F-55D1-486B-9CE0-0660AD2CA3A4}"/>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8" name="Footer Placeholder 7">
            <a:extLst>
              <a:ext uri="{FF2B5EF4-FFF2-40B4-BE49-F238E27FC236}">
                <a16:creationId xmlns:a16="http://schemas.microsoft.com/office/drawing/2014/main" id="{388FBA2D-6CED-4FDA-8C23-CF0964AB9D9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C7EA38B2-208D-4DFE-B1B6-70C92673B499}"/>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71857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8843-65A2-4341-A5E5-C3EAD5CD8A4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E18399DC-6F05-4568-A353-2B2439CCAB18}"/>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4" name="Footer Placeholder 3">
            <a:extLst>
              <a:ext uri="{FF2B5EF4-FFF2-40B4-BE49-F238E27FC236}">
                <a16:creationId xmlns:a16="http://schemas.microsoft.com/office/drawing/2014/main" id="{912206C6-B96A-47B6-90C1-EB9A9CD378D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23FE5025-5510-4220-BDD8-795CDD9020B5}"/>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172302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EDA04-345C-4D6D-BD28-CF451CBF906F}"/>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3" name="Footer Placeholder 2">
            <a:extLst>
              <a:ext uri="{FF2B5EF4-FFF2-40B4-BE49-F238E27FC236}">
                <a16:creationId xmlns:a16="http://schemas.microsoft.com/office/drawing/2014/main" id="{247C5228-0C1C-4CC4-BE91-4A6652FB2A1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0FFD9EA4-ED01-46A3-84AA-8F216FB289F1}"/>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39482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55F4-92DF-4703-97D3-8EF0504BE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C57FAFA-A194-4083-854A-F6513FE6E1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831372DD-846D-455A-9E70-4C95B910B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D1AC1-E6B7-42E6-8249-E4A4447A7ED5}"/>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6" name="Footer Placeholder 5">
            <a:extLst>
              <a:ext uri="{FF2B5EF4-FFF2-40B4-BE49-F238E27FC236}">
                <a16:creationId xmlns:a16="http://schemas.microsoft.com/office/drawing/2014/main" id="{A910E3BD-8D47-4D64-9A44-C65566A2733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1AC6DED-9D6A-42A5-9352-5436B81D212A}"/>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355418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E9F0-46A2-4AE7-9F87-A20247923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A2B85D1-1B2C-48B5-8CAD-2768C1490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0B34D80-74BC-46DB-AB8A-E131682C7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38707-AF1E-48F9-83DF-0C246ADE1D19}"/>
              </a:ext>
            </a:extLst>
          </p:cNvPr>
          <p:cNvSpPr>
            <a:spLocks noGrp="1"/>
          </p:cNvSpPr>
          <p:nvPr>
            <p:ph type="dt" sz="half" idx="10"/>
          </p:nvPr>
        </p:nvSpPr>
        <p:spPr/>
        <p:txBody>
          <a:bodyPr/>
          <a:lstStyle/>
          <a:p>
            <a:fld id="{EF4060D7-21F0-4F93-92F6-E666DA1E2527}" type="datetimeFigureOut">
              <a:rPr lang="en-NZ" smtClean="0"/>
              <a:t>2/08/2019</a:t>
            </a:fld>
            <a:endParaRPr lang="en-NZ"/>
          </a:p>
        </p:txBody>
      </p:sp>
      <p:sp>
        <p:nvSpPr>
          <p:cNvPr id="6" name="Footer Placeholder 5">
            <a:extLst>
              <a:ext uri="{FF2B5EF4-FFF2-40B4-BE49-F238E27FC236}">
                <a16:creationId xmlns:a16="http://schemas.microsoft.com/office/drawing/2014/main" id="{A0BABF0E-3926-4363-98FE-E13BF6F69A9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B2F0410-15E5-4AC6-BAF6-10343794C23C}"/>
              </a:ext>
            </a:extLst>
          </p:cNvPr>
          <p:cNvSpPr>
            <a:spLocks noGrp="1"/>
          </p:cNvSpPr>
          <p:nvPr>
            <p:ph type="sldNum" sz="quarter" idx="12"/>
          </p:nvPr>
        </p:nvSpPr>
        <p:spPr/>
        <p:txBody>
          <a:bodyPr/>
          <a:lstStyle/>
          <a:p>
            <a:fld id="{4874DD62-0C91-41C7-985D-4993803F070E}" type="slidenum">
              <a:rPr lang="en-NZ" smtClean="0"/>
              <a:t>‹#›</a:t>
            </a:fld>
            <a:endParaRPr lang="en-NZ"/>
          </a:p>
        </p:txBody>
      </p:sp>
    </p:spTree>
    <p:extLst>
      <p:ext uri="{BB962C8B-B14F-4D97-AF65-F5344CB8AC3E}">
        <p14:creationId xmlns:p14="http://schemas.microsoft.com/office/powerpoint/2010/main" val="142197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5BBF34-4EFC-43E5-B6CC-8EE86967D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3BDF674-6087-48AE-91B7-72371FF22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B0507D4-9BB7-4514-99C2-F090D81E11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060D7-21F0-4F93-92F6-E666DA1E2527}" type="datetimeFigureOut">
              <a:rPr lang="en-NZ" smtClean="0"/>
              <a:t>2/08/2019</a:t>
            </a:fld>
            <a:endParaRPr lang="en-NZ"/>
          </a:p>
        </p:txBody>
      </p:sp>
      <p:sp>
        <p:nvSpPr>
          <p:cNvPr id="5" name="Footer Placeholder 4">
            <a:extLst>
              <a:ext uri="{FF2B5EF4-FFF2-40B4-BE49-F238E27FC236}">
                <a16:creationId xmlns:a16="http://schemas.microsoft.com/office/drawing/2014/main" id="{E2B8A06F-F816-43E0-BED2-2BF11FB2C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A5F1223-26B8-45E4-984A-3C2247E8C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4DD62-0C91-41C7-985D-4993803F070E}" type="slidenum">
              <a:rPr lang="en-NZ" smtClean="0"/>
              <a:t>‹#›</a:t>
            </a:fld>
            <a:endParaRPr lang="en-NZ"/>
          </a:p>
        </p:txBody>
      </p:sp>
    </p:spTree>
    <p:extLst>
      <p:ext uri="{BB962C8B-B14F-4D97-AF65-F5344CB8AC3E}">
        <p14:creationId xmlns:p14="http://schemas.microsoft.com/office/powerpoint/2010/main" val="4283024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Christus Vivit">
            <a:extLst>
              <a:ext uri="{FF2B5EF4-FFF2-40B4-BE49-F238E27FC236}">
                <a16:creationId xmlns:a16="http://schemas.microsoft.com/office/drawing/2014/main" id="{BC9A0FCF-569F-4257-958E-28A6298BC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887"/>
          <a:stretch/>
        </p:blipFill>
        <p:spPr bwMode="auto">
          <a:xfrm>
            <a:off x="1524001" y="45711"/>
            <a:ext cx="10667999" cy="681228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6" name="Picture 2" descr="Image result for Christus Vivit">
            <a:extLst>
              <a:ext uri="{FF2B5EF4-FFF2-40B4-BE49-F238E27FC236}">
                <a16:creationId xmlns:a16="http://schemas.microsoft.com/office/drawing/2014/main" id="{A5D456A4-E36F-46DD-89AE-569098339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84" y="275076"/>
            <a:ext cx="5007611" cy="172676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4288220" y="1168400"/>
            <a:ext cx="7811814" cy="5067300"/>
          </a:xfrm>
        </p:spPr>
        <p:txBody>
          <a:bodyPr>
            <a:normAutofit/>
          </a:bodyPr>
          <a:lstStyle/>
          <a:p>
            <a:pPr marL="0" indent="0" algn="r">
              <a:lnSpc>
                <a:spcPct val="100000"/>
              </a:lnSpc>
              <a:spcBef>
                <a:spcPts val="1200"/>
              </a:spcBef>
              <a:buNone/>
            </a:pPr>
            <a:r>
              <a:rPr lang="en-NZ" i="1" dirty="0">
                <a:solidFill>
                  <a:srgbClr val="FF0000"/>
                </a:solidFill>
              </a:rPr>
              <a:t>…true youth means having a heart capable of loving, whereas everything that separates us from others makes the soul grow old </a:t>
            </a:r>
          </a:p>
          <a:p>
            <a:pPr marL="0" indent="0" algn="r">
              <a:lnSpc>
                <a:spcPct val="100000"/>
              </a:lnSpc>
              <a:spcBef>
                <a:spcPts val="1200"/>
              </a:spcBef>
              <a:buNone/>
            </a:pPr>
            <a:r>
              <a:rPr lang="en-NZ" i="1" dirty="0">
                <a:solidFill>
                  <a:srgbClr val="FF0000"/>
                </a:solidFill>
              </a:rPr>
              <a:t> …a Church always on the defensive, which loses her humility and stops listening to others, which leaves no room for questions, loses her youth and turns into a museum </a:t>
            </a:r>
          </a:p>
          <a:p>
            <a:pPr marL="0" indent="0" algn="r">
              <a:lnSpc>
                <a:spcPct val="100000"/>
              </a:lnSpc>
              <a:buNone/>
            </a:pPr>
            <a:r>
              <a:rPr lang="en-NZ" i="1" dirty="0">
                <a:solidFill>
                  <a:srgbClr val="FF0000"/>
                </a:solidFill>
              </a:rPr>
              <a:t>…the Church is young when she shows herself capable of constantly returning to her source</a:t>
            </a:r>
          </a:p>
          <a:p>
            <a:pPr marL="0" indent="0" algn="r">
              <a:lnSpc>
                <a:spcPct val="100000"/>
              </a:lnSpc>
              <a:spcBef>
                <a:spcPts val="0"/>
              </a:spcBef>
              <a:buNone/>
            </a:pPr>
            <a:r>
              <a:rPr lang="en-NZ" dirty="0">
                <a:solidFill>
                  <a:schemeClr val="bg1"/>
                </a:solidFill>
              </a:rPr>
              <a:t>(CV 41, 13, 35)</a:t>
            </a:r>
          </a:p>
        </p:txBody>
      </p:sp>
      <p:pic>
        <p:nvPicPr>
          <p:cNvPr id="5" name="Picture 6" descr="Related image">
            <a:extLst>
              <a:ext uri="{FF2B5EF4-FFF2-40B4-BE49-F238E27FC236}">
                <a16:creationId xmlns:a16="http://schemas.microsoft.com/office/drawing/2014/main" id="{F59CCEC8-6BBD-4587-BC48-35890E0A1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0" y="-15647"/>
            <a:ext cx="4342360" cy="688151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05B5F29-BD89-4791-B202-8218C77B7661}"/>
              </a:ext>
            </a:extLst>
          </p:cNvPr>
          <p:cNvSpPr txBox="1">
            <a:spLocks/>
          </p:cNvSpPr>
          <p:nvPr/>
        </p:nvSpPr>
        <p:spPr>
          <a:xfrm>
            <a:off x="838200" y="111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mi-NZ" b="1" dirty="0">
                <a:solidFill>
                  <a:srgbClr val="FFFF00"/>
                </a:solidFill>
              </a:rPr>
              <a:t>2. Be young at heart </a:t>
            </a:r>
            <a:r>
              <a:rPr lang="mi-NZ" sz="1600" b="1" dirty="0"/>
              <a:t>(1/3)</a:t>
            </a:r>
            <a:r>
              <a:rPr lang="mi-NZ" b="1" dirty="0">
                <a:solidFill>
                  <a:srgbClr val="FFFF00"/>
                </a:solidFill>
              </a:rPr>
              <a:t> </a:t>
            </a:r>
            <a:endParaRPr lang="en-NZ" b="1" dirty="0">
              <a:solidFill>
                <a:srgbClr val="FFFF00"/>
              </a:solidFill>
            </a:endParaRPr>
          </a:p>
        </p:txBody>
      </p:sp>
      <p:sp>
        <p:nvSpPr>
          <p:cNvPr id="6" name="TextBox 5">
            <a:extLst>
              <a:ext uri="{FF2B5EF4-FFF2-40B4-BE49-F238E27FC236}">
                <a16:creationId xmlns:a16="http://schemas.microsoft.com/office/drawing/2014/main" id="{018577CD-65C2-42B5-8EE9-462D44F6C356}"/>
              </a:ext>
            </a:extLst>
          </p:cNvPr>
          <p:cNvSpPr txBox="1"/>
          <p:nvPr/>
        </p:nvSpPr>
        <p:spPr>
          <a:xfrm>
            <a:off x="4429645" y="5697091"/>
            <a:ext cx="7762355" cy="1077218"/>
          </a:xfrm>
          <a:prstGeom prst="rect">
            <a:avLst/>
          </a:prstGeom>
          <a:noFill/>
        </p:spPr>
        <p:txBody>
          <a:bodyPr wrap="square" rtlCol="0">
            <a:spAutoFit/>
          </a:bodyPr>
          <a:lstStyle/>
          <a:p>
            <a:pPr marL="342900" indent="-342900" algn="ctr">
              <a:buAutoNum type="arabicPeriod"/>
            </a:pPr>
            <a:r>
              <a:rPr lang="en-NZ" sz="3200" dirty="0">
                <a:solidFill>
                  <a:schemeClr val="bg1"/>
                </a:solidFill>
              </a:rPr>
              <a:t> Response? </a:t>
            </a:r>
            <a:r>
              <a:rPr lang="en-NZ" sz="2400" dirty="0">
                <a:solidFill>
                  <a:schemeClr val="bg1"/>
                </a:solidFill>
              </a:rPr>
              <a:t>(observations, reflection, thoughts) </a:t>
            </a:r>
            <a:endParaRPr lang="en-NZ" sz="3200" dirty="0">
              <a:solidFill>
                <a:schemeClr val="bg1"/>
              </a:solidFill>
            </a:endParaRPr>
          </a:p>
          <a:p>
            <a:pPr marL="342900" indent="-342900" algn="ctr">
              <a:buAutoNum type="arabicPeriod"/>
            </a:pPr>
            <a:r>
              <a:rPr lang="en-NZ" sz="3200" dirty="0">
                <a:solidFill>
                  <a:schemeClr val="bg1"/>
                </a:solidFill>
              </a:rPr>
              <a:t> How do we do this in our college/ministry?</a:t>
            </a:r>
          </a:p>
        </p:txBody>
      </p:sp>
    </p:spTree>
    <p:extLst>
      <p:ext uri="{BB962C8B-B14F-4D97-AF65-F5344CB8AC3E}">
        <p14:creationId xmlns:p14="http://schemas.microsoft.com/office/powerpoint/2010/main" val="4211872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500332" y="365125"/>
            <a:ext cx="10853468" cy="1325563"/>
          </a:xfrm>
        </p:spPr>
        <p:txBody>
          <a:bodyPr/>
          <a:lstStyle/>
          <a:p>
            <a:r>
              <a:rPr lang="mi-NZ" b="1" dirty="0">
                <a:solidFill>
                  <a:srgbClr val="FFFF00"/>
                </a:solidFill>
              </a:rPr>
              <a:t>3. Take young people seriously</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25920" y="1507707"/>
            <a:ext cx="7811814" cy="5342430"/>
          </a:xfrm>
        </p:spPr>
        <p:txBody>
          <a:bodyPr/>
          <a:lstStyle/>
          <a:p>
            <a:pPr marL="0" indent="0">
              <a:lnSpc>
                <a:spcPct val="110000"/>
              </a:lnSpc>
              <a:buNone/>
            </a:pPr>
            <a:r>
              <a:rPr lang="en-NZ" dirty="0">
                <a:solidFill>
                  <a:schemeClr val="bg1"/>
                </a:solidFill>
              </a:rPr>
              <a:t>I encourage communities to </a:t>
            </a:r>
            <a:r>
              <a:rPr lang="en-NZ" i="1" dirty="0">
                <a:solidFill>
                  <a:srgbClr val="FFFF00"/>
                </a:solidFill>
              </a:rPr>
              <a:t>examine, respectfully and seriously, the situation of their young people</a:t>
            </a:r>
            <a:r>
              <a:rPr lang="en-NZ" dirty="0">
                <a:solidFill>
                  <a:schemeClr val="bg1"/>
                </a:solidFill>
              </a:rPr>
              <a:t>, in order to find the most fitting ways of providing them with pastoral care.   (CV 103)</a:t>
            </a:r>
          </a:p>
          <a:p>
            <a:pPr marL="0" indent="0">
              <a:lnSpc>
                <a:spcPct val="110000"/>
              </a:lnSpc>
              <a:buNone/>
            </a:pPr>
            <a:endParaRPr lang="en-NZ" dirty="0">
              <a:solidFill>
                <a:schemeClr val="bg1"/>
              </a:solidFill>
            </a:endParaRPr>
          </a:p>
          <a:p>
            <a:pPr marL="0" indent="0">
              <a:lnSpc>
                <a:spcPct val="110000"/>
              </a:lnSpc>
              <a:buNone/>
            </a:pPr>
            <a:r>
              <a:rPr lang="en-NZ" i="1" dirty="0">
                <a:solidFill>
                  <a:srgbClr val="FFFF00"/>
                </a:solidFill>
              </a:rPr>
              <a:t>Each young person's heart should thus be considered ‘holy ground’, </a:t>
            </a:r>
            <a:r>
              <a:rPr lang="en-NZ" dirty="0">
                <a:solidFill>
                  <a:schemeClr val="bg1"/>
                </a:solidFill>
              </a:rPr>
              <a:t>a bearer of seeds of divine life, before which we must "take off our shoes" in order to draw near and enter more deeply into the Mystery.  </a:t>
            </a:r>
          </a:p>
          <a:p>
            <a:pPr marL="0" indent="0">
              <a:lnSpc>
                <a:spcPct val="110000"/>
              </a:lnSpc>
              <a:buNone/>
            </a:pPr>
            <a:r>
              <a:rPr lang="en-NZ" dirty="0">
                <a:solidFill>
                  <a:schemeClr val="bg1"/>
                </a:solidFill>
              </a:rPr>
              <a:t>(CV 67)</a:t>
            </a:r>
          </a:p>
        </p:txBody>
      </p:sp>
      <p:pic>
        <p:nvPicPr>
          <p:cNvPr id="6" name="Picture 5" descr="Related image">
            <a:extLst>
              <a:ext uri="{FF2B5EF4-FFF2-40B4-BE49-F238E27FC236}">
                <a16:creationId xmlns:a16="http://schemas.microsoft.com/office/drawing/2014/main" id="{4047B474-98EE-45CF-9D2B-B626D4385D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17" t="1575" r="7907" b="1536"/>
          <a:stretch/>
        </p:blipFill>
        <p:spPr bwMode="auto">
          <a:xfrm>
            <a:off x="7760674" y="7864"/>
            <a:ext cx="4407877" cy="684227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25920" y="1507707"/>
            <a:ext cx="7811814" cy="5342430"/>
          </a:xfrm>
        </p:spPr>
        <p:txBody>
          <a:bodyPr>
            <a:normAutofit/>
          </a:bodyPr>
          <a:lstStyle/>
          <a:p>
            <a:pPr marL="0" indent="0">
              <a:lnSpc>
                <a:spcPct val="110000"/>
              </a:lnSpc>
              <a:buNone/>
            </a:pPr>
            <a:endParaRPr lang="en-NZ" dirty="0"/>
          </a:p>
          <a:p>
            <a:pPr marL="0" indent="0">
              <a:lnSpc>
                <a:spcPct val="110000"/>
              </a:lnSpc>
              <a:buNone/>
            </a:pPr>
            <a:r>
              <a:rPr lang="en-NZ" dirty="0"/>
              <a:t>I </a:t>
            </a:r>
            <a:r>
              <a:rPr lang="en-NZ" i="1" dirty="0">
                <a:solidFill>
                  <a:srgbClr val="FF0000"/>
                </a:solidFill>
              </a:rPr>
              <a:t>… examine, respectfully and seriously, the situation 	of young people</a:t>
            </a:r>
            <a:r>
              <a:rPr lang="en-NZ" dirty="0"/>
              <a:t>, in</a:t>
            </a:r>
            <a:r>
              <a:rPr lang="en-NZ" dirty="0">
                <a:solidFill>
                  <a:schemeClr val="bg1"/>
                </a:solidFill>
              </a:rPr>
              <a:t> </a:t>
            </a:r>
            <a:r>
              <a:rPr lang="en-NZ" dirty="0"/>
              <a:t>order to find the </a:t>
            </a:r>
          </a:p>
          <a:p>
            <a:pPr marL="0" indent="0">
              <a:lnSpc>
                <a:spcPct val="110000"/>
              </a:lnSpc>
              <a:buNone/>
            </a:pPr>
            <a:endParaRPr lang="en-NZ" sz="1400" i="1" dirty="0">
              <a:solidFill>
                <a:srgbClr val="FF0000"/>
              </a:solidFill>
            </a:endParaRPr>
          </a:p>
          <a:p>
            <a:pPr marL="0" indent="0">
              <a:lnSpc>
                <a:spcPct val="110000"/>
              </a:lnSpc>
              <a:buNone/>
            </a:pPr>
            <a:r>
              <a:rPr lang="en-NZ" i="1" dirty="0">
                <a:solidFill>
                  <a:srgbClr val="FF0000"/>
                </a:solidFill>
              </a:rPr>
              <a:t>…each young person's heart should thus be 	considered ‘holy ground’</a:t>
            </a:r>
            <a:r>
              <a:rPr lang="en-NZ" i="1" dirty="0"/>
              <a:t>, </a:t>
            </a:r>
            <a:r>
              <a:rPr lang="en-NZ" dirty="0"/>
              <a:t>a bearer of seeds of </a:t>
            </a:r>
          </a:p>
          <a:p>
            <a:pPr marL="0" indent="0" algn="r">
              <a:lnSpc>
                <a:spcPct val="110000"/>
              </a:lnSpc>
              <a:buNone/>
            </a:pPr>
            <a:r>
              <a:rPr lang="en-NZ" dirty="0">
                <a:solidFill>
                  <a:schemeClr val="bg1"/>
                </a:solidFill>
              </a:rPr>
              <a:t>(CV 103, 67)</a:t>
            </a:r>
          </a:p>
        </p:txBody>
      </p:sp>
      <p:pic>
        <p:nvPicPr>
          <p:cNvPr id="5" name="Picture 4" descr="Related image">
            <a:extLst>
              <a:ext uri="{FF2B5EF4-FFF2-40B4-BE49-F238E27FC236}">
                <a16:creationId xmlns:a16="http://schemas.microsoft.com/office/drawing/2014/main" id="{B47AE3FA-1FE5-44D9-B9A8-9EF0FF632F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17" t="1575" r="7907" b="1536"/>
          <a:stretch/>
        </p:blipFill>
        <p:spPr bwMode="auto">
          <a:xfrm>
            <a:off x="7760674" y="7864"/>
            <a:ext cx="4407877" cy="684227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0C7210F-3435-40FC-8C0D-2475CC255159}"/>
              </a:ext>
            </a:extLst>
          </p:cNvPr>
          <p:cNvSpPr>
            <a:spLocks noGrp="1"/>
          </p:cNvSpPr>
          <p:nvPr>
            <p:ph type="title"/>
          </p:nvPr>
        </p:nvSpPr>
        <p:spPr/>
        <p:txBody>
          <a:bodyPr/>
          <a:lstStyle/>
          <a:p>
            <a:endParaRPr lang="en-NZ"/>
          </a:p>
        </p:txBody>
      </p:sp>
      <p:sp>
        <p:nvSpPr>
          <p:cNvPr id="7" name="Title 1">
            <a:extLst>
              <a:ext uri="{FF2B5EF4-FFF2-40B4-BE49-F238E27FC236}">
                <a16:creationId xmlns:a16="http://schemas.microsoft.com/office/drawing/2014/main" id="{4A1ED897-18CE-4CCD-A934-927F93BE1EAB}"/>
              </a:ext>
            </a:extLst>
          </p:cNvPr>
          <p:cNvSpPr txBox="1">
            <a:spLocks/>
          </p:cNvSpPr>
          <p:nvPr/>
        </p:nvSpPr>
        <p:spPr>
          <a:xfrm>
            <a:off x="500332" y="365125"/>
            <a:ext cx="108534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i-NZ" b="1">
                <a:solidFill>
                  <a:srgbClr val="FFFF00"/>
                </a:solidFill>
              </a:rPr>
              <a:t>3. Take young people seriously</a:t>
            </a:r>
            <a:endParaRPr lang="en-NZ" b="1" dirty="0">
              <a:solidFill>
                <a:srgbClr val="FFFF00"/>
              </a:solidFill>
            </a:endParaRPr>
          </a:p>
        </p:txBody>
      </p:sp>
      <p:sp>
        <p:nvSpPr>
          <p:cNvPr id="9" name="TextBox 8">
            <a:extLst>
              <a:ext uri="{FF2B5EF4-FFF2-40B4-BE49-F238E27FC236}">
                <a16:creationId xmlns:a16="http://schemas.microsoft.com/office/drawing/2014/main" id="{CCA5A7CC-5619-4441-B810-DFFC7517EED5}"/>
              </a:ext>
            </a:extLst>
          </p:cNvPr>
          <p:cNvSpPr txBox="1"/>
          <p:nvPr/>
        </p:nvSpPr>
        <p:spPr>
          <a:xfrm>
            <a:off x="23449" y="5694584"/>
            <a:ext cx="7762355" cy="1077218"/>
          </a:xfrm>
          <a:prstGeom prst="rect">
            <a:avLst/>
          </a:prstGeom>
          <a:noFill/>
        </p:spPr>
        <p:txBody>
          <a:bodyPr wrap="square" rtlCol="0">
            <a:spAutoFit/>
          </a:bodyPr>
          <a:lstStyle/>
          <a:p>
            <a:pPr marL="342900" indent="-342900" algn="ctr">
              <a:buAutoNum type="arabicPeriod"/>
            </a:pPr>
            <a:r>
              <a:rPr lang="en-NZ" sz="3200" dirty="0">
                <a:solidFill>
                  <a:schemeClr val="bg1"/>
                </a:solidFill>
              </a:rPr>
              <a:t> Response? </a:t>
            </a:r>
            <a:r>
              <a:rPr lang="en-NZ" sz="2400" dirty="0">
                <a:solidFill>
                  <a:schemeClr val="bg1"/>
                </a:solidFill>
              </a:rPr>
              <a:t>(observations, reflection, thoughts) </a:t>
            </a:r>
            <a:endParaRPr lang="en-NZ" sz="3200" dirty="0">
              <a:solidFill>
                <a:schemeClr val="bg1"/>
              </a:solidFill>
            </a:endParaRPr>
          </a:p>
          <a:p>
            <a:pPr marL="342900" indent="-342900" algn="ctr">
              <a:buAutoNum type="arabicPeriod"/>
            </a:pPr>
            <a:r>
              <a:rPr lang="en-NZ" sz="3200" dirty="0">
                <a:solidFill>
                  <a:schemeClr val="bg1"/>
                </a:solidFill>
              </a:rPr>
              <a:t> How do we do this in our college/ministry?</a:t>
            </a:r>
          </a:p>
        </p:txBody>
      </p:sp>
    </p:spTree>
    <p:extLst>
      <p:ext uri="{BB962C8B-B14F-4D97-AF65-F5344CB8AC3E}">
        <p14:creationId xmlns:p14="http://schemas.microsoft.com/office/powerpoint/2010/main" val="1012563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4529772" y="261608"/>
            <a:ext cx="7328710" cy="1325563"/>
          </a:xfrm>
        </p:spPr>
        <p:txBody>
          <a:bodyPr/>
          <a:lstStyle/>
          <a:p>
            <a:pPr algn="r"/>
            <a:r>
              <a:rPr lang="mi-NZ" b="1" dirty="0">
                <a:solidFill>
                  <a:srgbClr val="FFFF00"/>
                </a:solidFill>
              </a:rPr>
              <a:t>4. Listen to young people &amp; stay close to their concerns </a:t>
            </a:r>
            <a:r>
              <a:rPr lang="mi-NZ" sz="1600" b="1" dirty="0">
                <a:solidFill>
                  <a:srgbClr val="FFFF00"/>
                </a:solidFill>
              </a:rPr>
              <a:t>(1/2)</a:t>
            </a:r>
            <a:r>
              <a:rPr lang="mi-NZ" b="1" dirty="0">
                <a:solidFill>
                  <a:srgbClr val="FFFF00"/>
                </a:solidFill>
              </a:rPr>
              <a:t> </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4288220" y="1423622"/>
            <a:ext cx="7811814" cy="5342430"/>
          </a:xfrm>
        </p:spPr>
        <p:txBody>
          <a:bodyPr>
            <a:normAutofit/>
          </a:bodyPr>
          <a:lstStyle/>
          <a:p>
            <a:pPr marL="0" indent="0" algn="r">
              <a:lnSpc>
                <a:spcPct val="110000"/>
              </a:lnSpc>
              <a:buNone/>
            </a:pPr>
            <a:r>
              <a:rPr lang="en-NZ" dirty="0">
                <a:solidFill>
                  <a:schemeClr val="bg1"/>
                </a:solidFill>
              </a:rPr>
              <a:t>Those of us who are no longer young need to find ways of </a:t>
            </a:r>
            <a:r>
              <a:rPr lang="en-NZ" i="1" dirty="0">
                <a:solidFill>
                  <a:srgbClr val="FFFF00"/>
                </a:solidFill>
              </a:rPr>
              <a:t>keeping close to the voices and concerns of young people</a:t>
            </a:r>
            <a:r>
              <a:rPr lang="en-NZ" dirty="0">
                <a:solidFill>
                  <a:schemeClr val="bg1"/>
                </a:solidFill>
              </a:rPr>
              <a:t>. Drawing together creates the conditions for the Church to become a place of dialogue and a witness to life-giving fraternity. We need to make more room for the voices of young people to be heard: listening makes possible an exchange of gifts in a context of empathy… at the same time, it sets the conditions for a preaching of the Gospel that can touch the heart truly, decisively and fruitfully.   (CV 38)</a:t>
            </a:r>
          </a:p>
        </p:txBody>
      </p:sp>
      <p:pic>
        <p:nvPicPr>
          <p:cNvPr id="6" name="Picture 2" descr="Related image">
            <a:extLst>
              <a:ext uri="{FF2B5EF4-FFF2-40B4-BE49-F238E27FC236}">
                <a16:creationId xmlns:a16="http://schemas.microsoft.com/office/drawing/2014/main" id="{3366A4D2-0408-4201-B04A-79058BE07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30687"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53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4288220" y="1423622"/>
            <a:ext cx="7811814" cy="5342430"/>
          </a:xfrm>
        </p:spPr>
        <p:txBody>
          <a:bodyPr>
            <a:normAutofit/>
          </a:bodyPr>
          <a:lstStyle/>
          <a:p>
            <a:pPr marL="0" indent="0" algn="r">
              <a:lnSpc>
                <a:spcPct val="110000"/>
              </a:lnSpc>
              <a:buNone/>
            </a:pPr>
            <a:r>
              <a:rPr lang="en-NZ" dirty="0">
                <a:solidFill>
                  <a:schemeClr val="bg1"/>
                </a:solidFill>
              </a:rPr>
              <a:t> Rather than listening to young people attentively, all too often, there is a tendency to provide </a:t>
            </a:r>
            <a:r>
              <a:rPr lang="en-NZ" dirty="0" err="1">
                <a:solidFill>
                  <a:schemeClr val="bg1"/>
                </a:solidFill>
              </a:rPr>
              <a:t>prepackaged</a:t>
            </a:r>
            <a:r>
              <a:rPr lang="en-NZ" dirty="0">
                <a:solidFill>
                  <a:schemeClr val="bg1"/>
                </a:solidFill>
              </a:rPr>
              <a:t> answers and ready-made solutions, without allowing their real questions to emerge and facing the challenges they pose. Yet </a:t>
            </a:r>
            <a:r>
              <a:rPr lang="en-NZ" i="1" dirty="0">
                <a:solidFill>
                  <a:srgbClr val="FFFF00"/>
                </a:solidFill>
              </a:rPr>
              <a:t>once the Church sets aside narrow preconceptions and listens carefully to the young, this empathy enriches her</a:t>
            </a:r>
            <a:r>
              <a:rPr lang="en-NZ" dirty="0">
                <a:solidFill>
                  <a:schemeClr val="bg1"/>
                </a:solidFill>
              </a:rPr>
              <a:t>, for it allows young people to make their own contribution to the community, helping it to appreciate new sensitivities and to consider new questions.   (CV 65)</a:t>
            </a:r>
          </a:p>
        </p:txBody>
      </p:sp>
      <p:pic>
        <p:nvPicPr>
          <p:cNvPr id="6" name="Picture 2" descr="Related image">
            <a:extLst>
              <a:ext uri="{FF2B5EF4-FFF2-40B4-BE49-F238E27FC236}">
                <a16:creationId xmlns:a16="http://schemas.microsoft.com/office/drawing/2014/main" id="{3366A4D2-0408-4201-B04A-79058BE07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30687"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73760E1-13F7-4AD1-B830-ABA715496866}"/>
              </a:ext>
            </a:extLst>
          </p:cNvPr>
          <p:cNvSpPr>
            <a:spLocks noGrp="1"/>
          </p:cNvSpPr>
          <p:nvPr>
            <p:ph type="title"/>
          </p:nvPr>
        </p:nvSpPr>
        <p:spPr/>
        <p:txBody>
          <a:bodyPr/>
          <a:lstStyle/>
          <a:p>
            <a:endParaRPr lang="en-NZ"/>
          </a:p>
        </p:txBody>
      </p:sp>
      <p:sp>
        <p:nvSpPr>
          <p:cNvPr id="7" name="Title 1">
            <a:extLst>
              <a:ext uri="{FF2B5EF4-FFF2-40B4-BE49-F238E27FC236}">
                <a16:creationId xmlns:a16="http://schemas.microsoft.com/office/drawing/2014/main" id="{5D3161E9-3BB0-4742-BC31-D2D380EF9570}"/>
              </a:ext>
            </a:extLst>
          </p:cNvPr>
          <p:cNvSpPr txBox="1">
            <a:spLocks/>
          </p:cNvSpPr>
          <p:nvPr/>
        </p:nvSpPr>
        <p:spPr>
          <a:xfrm>
            <a:off x="4529772" y="261608"/>
            <a:ext cx="7328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mi-NZ" b="1" dirty="0">
                <a:solidFill>
                  <a:srgbClr val="FFFF00"/>
                </a:solidFill>
              </a:rPr>
              <a:t>4. Listen to young people &amp; stay close to their concerns </a:t>
            </a:r>
            <a:r>
              <a:rPr lang="mi-NZ" sz="1600" b="1" dirty="0">
                <a:solidFill>
                  <a:srgbClr val="FFFF00"/>
                </a:solidFill>
              </a:rPr>
              <a:t>(2/2)</a:t>
            </a:r>
            <a:r>
              <a:rPr lang="mi-NZ" b="1" dirty="0">
                <a:solidFill>
                  <a:srgbClr val="FFFF00"/>
                </a:solidFill>
              </a:rPr>
              <a:t> </a:t>
            </a:r>
            <a:endParaRPr lang="en-NZ" b="1" dirty="0">
              <a:solidFill>
                <a:srgbClr val="FFFF00"/>
              </a:solidFill>
            </a:endParaRPr>
          </a:p>
        </p:txBody>
      </p:sp>
    </p:spTree>
    <p:extLst>
      <p:ext uri="{BB962C8B-B14F-4D97-AF65-F5344CB8AC3E}">
        <p14:creationId xmlns:p14="http://schemas.microsoft.com/office/powerpoint/2010/main" val="143895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4288220" y="1423622"/>
            <a:ext cx="7811814" cy="5342430"/>
          </a:xfrm>
        </p:spPr>
        <p:txBody>
          <a:bodyPr>
            <a:normAutofit/>
          </a:bodyPr>
          <a:lstStyle/>
          <a:p>
            <a:pPr marL="0" indent="0" algn="r">
              <a:lnSpc>
                <a:spcPct val="110000"/>
              </a:lnSpc>
              <a:buNone/>
            </a:pPr>
            <a:endParaRPr lang="en-NZ" i="1" dirty="0">
              <a:solidFill>
                <a:srgbClr val="FF0000"/>
              </a:solidFill>
            </a:endParaRPr>
          </a:p>
          <a:p>
            <a:pPr marL="0" indent="0" algn="r">
              <a:lnSpc>
                <a:spcPct val="110000"/>
              </a:lnSpc>
              <a:buNone/>
            </a:pPr>
            <a:r>
              <a:rPr lang="en-NZ" i="1" dirty="0">
                <a:solidFill>
                  <a:srgbClr val="FF0000"/>
                </a:solidFill>
              </a:rPr>
              <a:t>… keeping close to the voices and concerns of young people</a:t>
            </a:r>
          </a:p>
          <a:p>
            <a:pPr marL="0" indent="0" algn="r">
              <a:lnSpc>
                <a:spcPct val="110000"/>
              </a:lnSpc>
              <a:buNone/>
            </a:pPr>
            <a:r>
              <a:rPr lang="en-NZ" i="1" dirty="0">
                <a:solidFill>
                  <a:srgbClr val="FF0000"/>
                </a:solidFill>
              </a:rPr>
              <a:t>… once the Church sets aside narrow preconceptions and listens carefully to the young, this empathy 	enriches her</a:t>
            </a:r>
          </a:p>
          <a:p>
            <a:pPr marL="0" indent="0" algn="r">
              <a:lnSpc>
                <a:spcPct val="110000"/>
              </a:lnSpc>
              <a:buNone/>
            </a:pPr>
            <a:r>
              <a:rPr lang="en-NZ" dirty="0"/>
              <a:t> questions".   </a:t>
            </a:r>
            <a:r>
              <a:rPr lang="en-NZ" dirty="0">
                <a:solidFill>
                  <a:schemeClr val="bg1"/>
                </a:solidFill>
              </a:rPr>
              <a:t>(CV 38, 65)</a:t>
            </a:r>
          </a:p>
        </p:txBody>
      </p:sp>
      <p:pic>
        <p:nvPicPr>
          <p:cNvPr id="6" name="Picture 2" descr="Related image">
            <a:extLst>
              <a:ext uri="{FF2B5EF4-FFF2-40B4-BE49-F238E27FC236}">
                <a16:creationId xmlns:a16="http://schemas.microsoft.com/office/drawing/2014/main" id="{3366A4D2-0408-4201-B04A-79058BE07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30687"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BF3FAF9F-5FDD-45C6-98C5-03828ACE6AED}"/>
              </a:ext>
            </a:extLst>
          </p:cNvPr>
          <p:cNvSpPr>
            <a:spLocks noGrp="1"/>
          </p:cNvSpPr>
          <p:nvPr>
            <p:ph type="title"/>
          </p:nvPr>
        </p:nvSpPr>
        <p:spPr/>
        <p:txBody>
          <a:bodyPr/>
          <a:lstStyle/>
          <a:p>
            <a:endParaRPr lang="en-NZ"/>
          </a:p>
        </p:txBody>
      </p:sp>
      <p:sp>
        <p:nvSpPr>
          <p:cNvPr id="7" name="Title 1">
            <a:extLst>
              <a:ext uri="{FF2B5EF4-FFF2-40B4-BE49-F238E27FC236}">
                <a16:creationId xmlns:a16="http://schemas.microsoft.com/office/drawing/2014/main" id="{1532A362-D6F4-4133-8A40-69CA174C8B38}"/>
              </a:ext>
            </a:extLst>
          </p:cNvPr>
          <p:cNvSpPr txBox="1">
            <a:spLocks/>
          </p:cNvSpPr>
          <p:nvPr/>
        </p:nvSpPr>
        <p:spPr>
          <a:xfrm>
            <a:off x="4529772" y="261608"/>
            <a:ext cx="73287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mi-NZ" b="1" dirty="0">
                <a:solidFill>
                  <a:srgbClr val="FFFF00"/>
                </a:solidFill>
              </a:rPr>
              <a:t>4. Listen to young people &amp; stay close to their concerns </a:t>
            </a:r>
            <a:r>
              <a:rPr lang="mi-NZ" sz="1600" b="1" dirty="0"/>
              <a:t>(1/2)</a:t>
            </a:r>
            <a:r>
              <a:rPr lang="mi-NZ" b="1" dirty="0">
                <a:solidFill>
                  <a:srgbClr val="FFFF00"/>
                </a:solidFill>
              </a:rPr>
              <a:t> </a:t>
            </a:r>
            <a:endParaRPr lang="en-NZ" b="1" dirty="0">
              <a:solidFill>
                <a:srgbClr val="FFFF00"/>
              </a:solidFill>
            </a:endParaRPr>
          </a:p>
        </p:txBody>
      </p:sp>
      <p:sp>
        <p:nvSpPr>
          <p:cNvPr id="9" name="TextBox 8">
            <a:extLst>
              <a:ext uri="{FF2B5EF4-FFF2-40B4-BE49-F238E27FC236}">
                <a16:creationId xmlns:a16="http://schemas.microsoft.com/office/drawing/2014/main" id="{0EE48FA6-C5F5-4A53-8274-0A817B682323}"/>
              </a:ext>
            </a:extLst>
          </p:cNvPr>
          <p:cNvSpPr txBox="1"/>
          <p:nvPr/>
        </p:nvSpPr>
        <p:spPr>
          <a:xfrm>
            <a:off x="4337679" y="5616763"/>
            <a:ext cx="7762355" cy="1077218"/>
          </a:xfrm>
          <a:prstGeom prst="rect">
            <a:avLst/>
          </a:prstGeom>
          <a:noFill/>
        </p:spPr>
        <p:txBody>
          <a:bodyPr wrap="square" rtlCol="0">
            <a:spAutoFit/>
          </a:bodyPr>
          <a:lstStyle/>
          <a:p>
            <a:pPr marL="342900" indent="-342900" algn="ctr">
              <a:buAutoNum type="arabicPeriod"/>
            </a:pPr>
            <a:r>
              <a:rPr lang="en-NZ" sz="3200" dirty="0">
                <a:solidFill>
                  <a:schemeClr val="bg1"/>
                </a:solidFill>
              </a:rPr>
              <a:t> Response? </a:t>
            </a:r>
            <a:r>
              <a:rPr lang="en-NZ" sz="2400" dirty="0">
                <a:solidFill>
                  <a:schemeClr val="bg1"/>
                </a:solidFill>
              </a:rPr>
              <a:t>(observations, reflection, thoughts) </a:t>
            </a:r>
            <a:endParaRPr lang="en-NZ" sz="3200" dirty="0">
              <a:solidFill>
                <a:schemeClr val="bg1"/>
              </a:solidFill>
            </a:endParaRPr>
          </a:p>
          <a:p>
            <a:pPr marL="342900" indent="-342900" algn="ctr">
              <a:buAutoNum type="arabicPeriod"/>
            </a:pPr>
            <a:r>
              <a:rPr lang="en-NZ" sz="3200" dirty="0">
                <a:solidFill>
                  <a:schemeClr val="bg1"/>
                </a:solidFill>
              </a:rPr>
              <a:t> How do we do this in our college/ministry?</a:t>
            </a:r>
          </a:p>
        </p:txBody>
      </p:sp>
    </p:spTree>
    <p:extLst>
      <p:ext uri="{BB962C8B-B14F-4D97-AF65-F5344CB8AC3E}">
        <p14:creationId xmlns:p14="http://schemas.microsoft.com/office/powerpoint/2010/main" val="127406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838200" y="365125"/>
            <a:ext cx="10515600" cy="1325563"/>
          </a:xfrm>
        </p:spPr>
        <p:txBody>
          <a:bodyPr/>
          <a:lstStyle/>
          <a:p>
            <a:r>
              <a:rPr lang="mi-NZ" b="1" dirty="0">
                <a:solidFill>
                  <a:srgbClr val="FFFF00"/>
                </a:solidFill>
              </a:rPr>
              <a:t>5. Be flexible</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25920" y="1507707"/>
            <a:ext cx="7811814" cy="5342430"/>
          </a:xfrm>
        </p:spPr>
        <p:txBody>
          <a:bodyPr/>
          <a:lstStyle/>
          <a:p>
            <a:pPr marL="0" indent="0">
              <a:lnSpc>
                <a:spcPct val="110000"/>
              </a:lnSpc>
              <a:buNone/>
            </a:pPr>
            <a:r>
              <a:rPr lang="en-NZ" dirty="0">
                <a:solidFill>
                  <a:schemeClr val="bg1"/>
                </a:solidFill>
              </a:rPr>
              <a:t>The young make us see the need for new styles and new strategies. For example, while adults often worry about having everything properly planned, with regular meetings and fixed times, most young people today have little interest in this kind of pastoral approach. </a:t>
            </a:r>
            <a:r>
              <a:rPr lang="en-NZ" i="1" dirty="0">
                <a:solidFill>
                  <a:srgbClr val="FFFF00"/>
                </a:solidFill>
              </a:rPr>
              <a:t>Youth ministry needs to become more flexible</a:t>
            </a:r>
            <a:r>
              <a:rPr lang="en-NZ" dirty="0">
                <a:solidFill>
                  <a:schemeClr val="bg1"/>
                </a:solidFill>
              </a:rPr>
              <a:t>: inviting young people to events or occasions that provide an opportunity not only for learning, but also for conversing, celebrating, singing, listening to real stories and experiencing a shared encounter with the living God.   (CV 67)</a:t>
            </a:r>
          </a:p>
        </p:txBody>
      </p:sp>
      <p:pic>
        <p:nvPicPr>
          <p:cNvPr id="5" name="Picture 10" descr="Image result for Christus Vivit">
            <a:extLst>
              <a:ext uri="{FF2B5EF4-FFF2-40B4-BE49-F238E27FC236}">
                <a16:creationId xmlns:a16="http://schemas.microsoft.com/office/drawing/2014/main" id="{3239B380-2657-4B5C-82CD-11DE627CD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7863"/>
            <a:ext cx="4572000"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437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838200" y="365125"/>
            <a:ext cx="10515600" cy="1325563"/>
          </a:xfrm>
        </p:spPr>
        <p:txBody>
          <a:bodyPr/>
          <a:lstStyle/>
          <a:p>
            <a:r>
              <a:rPr lang="mi-NZ" b="1" dirty="0">
                <a:solidFill>
                  <a:srgbClr val="FFFF00"/>
                </a:solidFill>
              </a:rPr>
              <a:t>5. Be flexible</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25920" y="1507707"/>
            <a:ext cx="7444555" cy="5342430"/>
          </a:xfrm>
        </p:spPr>
        <p:txBody>
          <a:bodyPr>
            <a:normAutofit/>
          </a:bodyPr>
          <a:lstStyle/>
          <a:p>
            <a:pPr marL="0" indent="0" algn="r">
              <a:lnSpc>
                <a:spcPct val="110000"/>
              </a:lnSpc>
              <a:buNone/>
            </a:pPr>
            <a:endParaRPr lang="en-NZ" i="1" dirty="0">
              <a:solidFill>
                <a:srgbClr val="FF0000"/>
              </a:solidFill>
            </a:endParaRPr>
          </a:p>
          <a:p>
            <a:pPr marL="0" indent="0" algn="r">
              <a:lnSpc>
                <a:spcPct val="110000"/>
              </a:lnSpc>
              <a:buNone/>
            </a:pPr>
            <a:endParaRPr lang="en-NZ" i="1" dirty="0">
              <a:solidFill>
                <a:srgbClr val="FF0000"/>
              </a:solidFill>
            </a:endParaRPr>
          </a:p>
          <a:p>
            <a:pPr marL="0" indent="0" algn="r">
              <a:lnSpc>
                <a:spcPct val="110000"/>
              </a:lnSpc>
              <a:buNone/>
            </a:pPr>
            <a:endParaRPr lang="en-NZ" i="1" dirty="0">
              <a:solidFill>
                <a:srgbClr val="FF0000"/>
              </a:solidFill>
            </a:endParaRPr>
          </a:p>
          <a:p>
            <a:pPr marL="0" indent="0" algn="r">
              <a:lnSpc>
                <a:spcPct val="110000"/>
              </a:lnSpc>
              <a:buNone/>
            </a:pPr>
            <a:r>
              <a:rPr lang="en-NZ" i="1" dirty="0">
                <a:solidFill>
                  <a:srgbClr val="FF0000"/>
                </a:solidFill>
              </a:rPr>
              <a:t>… youth ministry needs to become more flexible</a:t>
            </a:r>
            <a:endParaRPr lang="en-NZ" dirty="0"/>
          </a:p>
          <a:p>
            <a:pPr marL="0" indent="0" algn="r">
              <a:lnSpc>
                <a:spcPct val="110000"/>
              </a:lnSpc>
              <a:buNone/>
            </a:pPr>
            <a:r>
              <a:rPr lang="en-NZ" dirty="0"/>
              <a:t>.</a:t>
            </a:r>
            <a:r>
              <a:rPr lang="en-NZ" dirty="0">
                <a:solidFill>
                  <a:schemeClr val="bg1"/>
                </a:solidFill>
              </a:rPr>
              <a:t>(CV 67)</a:t>
            </a:r>
          </a:p>
        </p:txBody>
      </p:sp>
      <p:pic>
        <p:nvPicPr>
          <p:cNvPr id="5" name="Picture 10" descr="Image result for Christus Vivit">
            <a:extLst>
              <a:ext uri="{FF2B5EF4-FFF2-40B4-BE49-F238E27FC236}">
                <a16:creationId xmlns:a16="http://schemas.microsoft.com/office/drawing/2014/main" id="{3239B380-2657-4B5C-82CD-11DE627CD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7863"/>
            <a:ext cx="4572000"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197B5F-ED5B-48F7-AB2F-6D3D77F0BEED}"/>
              </a:ext>
            </a:extLst>
          </p:cNvPr>
          <p:cNvSpPr txBox="1"/>
          <p:nvPr/>
        </p:nvSpPr>
        <p:spPr>
          <a:xfrm>
            <a:off x="0" y="5636218"/>
            <a:ext cx="7762355" cy="1077218"/>
          </a:xfrm>
          <a:prstGeom prst="rect">
            <a:avLst/>
          </a:prstGeom>
          <a:noFill/>
        </p:spPr>
        <p:txBody>
          <a:bodyPr wrap="square" rtlCol="0">
            <a:spAutoFit/>
          </a:bodyPr>
          <a:lstStyle/>
          <a:p>
            <a:pPr marL="342900" indent="-342900" algn="ctr">
              <a:buAutoNum type="arabicPeriod"/>
            </a:pPr>
            <a:r>
              <a:rPr lang="en-NZ" sz="3200" dirty="0">
                <a:solidFill>
                  <a:schemeClr val="bg1"/>
                </a:solidFill>
              </a:rPr>
              <a:t> Response? </a:t>
            </a:r>
            <a:r>
              <a:rPr lang="en-NZ" sz="2400" dirty="0">
                <a:solidFill>
                  <a:schemeClr val="bg1"/>
                </a:solidFill>
              </a:rPr>
              <a:t>(observations, reflection, thoughts) </a:t>
            </a:r>
            <a:endParaRPr lang="en-NZ" sz="3200" dirty="0">
              <a:solidFill>
                <a:schemeClr val="bg1"/>
              </a:solidFill>
            </a:endParaRPr>
          </a:p>
          <a:p>
            <a:pPr marL="342900" indent="-342900" algn="ctr">
              <a:buAutoNum type="arabicPeriod"/>
            </a:pPr>
            <a:r>
              <a:rPr lang="en-NZ" sz="3200" dirty="0">
                <a:solidFill>
                  <a:schemeClr val="bg1"/>
                </a:solidFill>
              </a:rPr>
              <a:t> How do we do this in our college/ministry?</a:t>
            </a:r>
          </a:p>
        </p:txBody>
      </p:sp>
    </p:spTree>
    <p:extLst>
      <p:ext uri="{BB962C8B-B14F-4D97-AF65-F5344CB8AC3E}">
        <p14:creationId xmlns:p14="http://schemas.microsoft.com/office/powerpoint/2010/main" val="2929013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5130198" y="365125"/>
            <a:ext cx="6969836" cy="1325563"/>
          </a:xfrm>
        </p:spPr>
        <p:txBody>
          <a:bodyPr>
            <a:normAutofit/>
          </a:bodyPr>
          <a:lstStyle/>
          <a:p>
            <a:pPr algn="r"/>
            <a:r>
              <a:rPr lang="mi-NZ" b="1" dirty="0">
                <a:solidFill>
                  <a:srgbClr val="FFFF00"/>
                </a:solidFill>
              </a:rPr>
              <a:t>6. Empower young people	 </a:t>
            </a:r>
            <a:br>
              <a:rPr lang="mi-NZ" b="1" dirty="0">
                <a:solidFill>
                  <a:srgbClr val="FFFF00"/>
                </a:solidFill>
              </a:rPr>
            </a:br>
            <a:r>
              <a:rPr lang="mi-NZ" b="1" dirty="0">
                <a:solidFill>
                  <a:srgbClr val="FFFF00"/>
                </a:solidFill>
              </a:rPr>
              <a:t>for mission  </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5130198" y="2055812"/>
            <a:ext cx="6969836" cy="4710239"/>
          </a:xfrm>
        </p:spPr>
        <p:txBody>
          <a:bodyPr>
            <a:normAutofit/>
          </a:bodyPr>
          <a:lstStyle/>
          <a:p>
            <a:pPr marL="0" indent="0" algn="r">
              <a:lnSpc>
                <a:spcPct val="110000"/>
              </a:lnSpc>
              <a:buNone/>
            </a:pPr>
            <a:r>
              <a:rPr lang="en-NZ" dirty="0">
                <a:solidFill>
                  <a:schemeClr val="bg1"/>
                </a:solidFill>
              </a:rPr>
              <a:t>This involves growing in a relationship with the Father, in awareness of being part of a family and a people, and in openness to being filled with the Holy Spirit and led to carry out the mission God gives them, their personal vocation. … we need projects that can </a:t>
            </a:r>
            <a:r>
              <a:rPr lang="en-NZ" i="1" dirty="0">
                <a:solidFill>
                  <a:srgbClr val="FFFF00"/>
                </a:solidFill>
              </a:rPr>
              <a:t>strengthen them, accompany them and impel them to encounter others, to engage in generous service, in mission</a:t>
            </a:r>
            <a:r>
              <a:rPr lang="en-NZ" dirty="0">
                <a:solidFill>
                  <a:schemeClr val="bg1"/>
                </a:solidFill>
              </a:rPr>
              <a:t>.   (CV 30)</a:t>
            </a:r>
          </a:p>
        </p:txBody>
      </p:sp>
      <p:pic>
        <p:nvPicPr>
          <p:cNvPr id="5122" name="Picture 2" descr="Related image">
            <a:extLst>
              <a:ext uri="{FF2B5EF4-FFF2-40B4-BE49-F238E27FC236}">
                <a16:creationId xmlns:a16="http://schemas.microsoft.com/office/drawing/2014/main" id="{972239CD-4BF1-4DB3-B08B-D509FFAE3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 y="0"/>
            <a:ext cx="5133975"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575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5130198" y="2055812"/>
            <a:ext cx="6969836" cy="4710239"/>
          </a:xfrm>
        </p:spPr>
        <p:txBody>
          <a:bodyPr>
            <a:normAutofit/>
          </a:bodyPr>
          <a:lstStyle/>
          <a:p>
            <a:pPr marL="0" indent="0" algn="r">
              <a:lnSpc>
                <a:spcPct val="110000"/>
              </a:lnSpc>
              <a:buNone/>
            </a:pPr>
            <a:endParaRPr lang="en-NZ" i="1" dirty="0">
              <a:solidFill>
                <a:srgbClr val="FF0000"/>
              </a:solidFill>
            </a:endParaRPr>
          </a:p>
          <a:p>
            <a:pPr marL="0" indent="0" algn="r">
              <a:lnSpc>
                <a:spcPct val="110000"/>
              </a:lnSpc>
              <a:buNone/>
            </a:pPr>
            <a:r>
              <a:rPr lang="en-NZ" i="1" dirty="0">
                <a:solidFill>
                  <a:srgbClr val="FF0000"/>
                </a:solidFill>
              </a:rPr>
              <a:t>… strengthen them, accompany them and impel them to encounter others, to engage in generous service, in mission</a:t>
            </a:r>
            <a:r>
              <a:rPr lang="en-NZ" dirty="0"/>
              <a:t>.</a:t>
            </a:r>
            <a:r>
              <a:rPr lang="en-NZ" dirty="0">
                <a:solidFill>
                  <a:schemeClr val="bg1"/>
                </a:solidFill>
              </a:rPr>
              <a:t>  </a:t>
            </a:r>
          </a:p>
          <a:p>
            <a:pPr marL="0" indent="0" algn="r">
              <a:lnSpc>
                <a:spcPct val="110000"/>
              </a:lnSpc>
              <a:buNone/>
            </a:pPr>
            <a:r>
              <a:rPr lang="en-NZ" dirty="0">
                <a:solidFill>
                  <a:schemeClr val="bg1"/>
                </a:solidFill>
              </a:rPr>
              <a:t> (CV 30)</a:t>
            </a:r>
          </a:p>
        </p:txBody>
      </p:sp>
      <p:pic>
        <p:nvPicPr>
          <p:cNvPr id="5122" name="Picture 2" descr="Related image">
            <a:extLst>
              <a:ext uri="{FF2B5EF4-FFF2-40B4-BE49-F238E27FC236}">
                <a16:creationId xmlns:a16="http://schemas.microsoft.com/office/drawing/2014/main" id="{972239CD-4BF1-4DB3-B08B-D509FFAE3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 y="0"/>
            <a:ext cx="5133975"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F274421-6A9C-445F-A17E-D5EAAAF35C18}"/>
              </a:ext>
            </a:extLst>
          </p:cNvPr>
          <p:cNvSpPr>
            <a:spLocks noGrp="1"/>
          </p:cNvSpPr>
          <p:nvPr>
            <p:ph type="title"/>
          </p:nvPr>
        </p:nvSpPr>
        <p:spPr/>
        <p:txBody>
          <a:bodyPr/>
          <a:lstStyle/>
          <a:p>
            <a:endParaRPr lang="en-NZ"/>
          </a:p>
        </p:txBody>
      </p:sp>
      <p:sp>
        <p:nvSpPr>
          <p:cNvPr id="7" name="Title 1">
            <a:extLst>
              <a:ext uri="{FF2B5EF4-FFF2-40B4-BE49-F238E27FC236}">
                <a16:creationId xmlns:a16="http://schemas.microsoft.com/office/drawing/2014/main" id="{059B58EA-B262-4BCA-9E16-1D85349B9BDA}"/>
              </a:ext>
            </a:extLst>
          </p:cNvPr>
          <p:cNvSpPr txBox="1">
            <a:spLocks/>
          </p:cNvSpPr>
          <p:nvPr/>
        </p:nvSpPr>
        <p:spPr>
          <a:xfrm>
            <a:off x="5130198" y="365125"/>
            <a:ext cx="69698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mi-NZ" b="1">
                <a:solidFill>
                  <a:srgbClr val="FFFF00"/>
                </a:solidFill>
              </a:rPr>
              <a:t>6. Empower young people	 </a:t>
            </a:r>
            <a:br>
              <a:rPr lang="mi-NZ" b="1">
                <a:solidFill>
                  <a:srgbClr val="FFFF00"/>
                </a:solidFill>
              </a:rPr>
            </a:br>
            <a:r>
              <a:rPr lang="mi-NZ" b="1">
                <a:solidFill>
                  <a:srgbClr val="FFFF00"/>
                </a:solidFill>
              </a:rPr>
              <a:t>for mission  </a:t>
            </a:r>
            <a:endParaRPr lang="en-NZ" b="1" dirty="0">
              <a:solidFill>
                <a:srgbClr val="FFFF00"/>
              </a:solidFill>
            </a:endParaRPr>
          </a:p>
        </p:txBody>
      </p:sp>
      <p:sp>
        <p:nvSpPr>
          <p:cNvPr id="9" name="TextBox 8">
            <a:extLst>
              <a:ext uri="{FF2B5EF4-FFF2-40B4-BE49-F238E27FC236}">
                <a16:creationId xmlns:a16="http://schemas.microsoft.com/office/drawing/2014/main" id="{4318C4E7-386E-4E89-BC4D-E08722A96BBC}"/>
              </a:ext>
            </a:extLst>
          </p:cNvPr>
          <p:cNvSpPr txBox="1"/>
          <p:nvPr/>
        </p:nvSpPr>
        <p:spPr>
          <a:xfrm>
            <a:off x="5038580" y="5196391"/>
            <a:ext cx="7153072" cy="1569660"/>
          </a:xfrm>
          <a:prstGeom prst="rect">
            <a:avLst/>
          </a:prstGeom>
          <a:noFill/>
        </p:spPr>
        <p:txBody>
          <a:bodyPr wrap="square" rtlCol="0">
            <a:spAutoFit/>
          </a:bodyPr>
          <a:lstStyle/>
          <a:p>
            <a:pPr marL="342900" indent="-342900" algn="ctr">
              <a:buAutoNum type="arabicPeriod"/>
            </a:pPr>
            <a:r>
              <a:rPr lang="en-NZ" sz="3200" dirty="0">
                <a:solidFill>
                  <a:schemeClr val="bg1"/>
                </a:solidFill>
              </a:rPr>
              <a:t> Response? </a:t>
            </a:r>
            <a:r>
              <a:rPr lang="en-NZ" sz="2400" dirty="0">
                <a:solidFill>
                  <a:schemeClr val="bg1"/>
                </a:solidFill>
              </a:rPr>
              <a:t>(observations, reflection, thoughts) </a:t>
            </a:r>
            <a:endParaRPr lang="en-NZ" sz="3200" dirty="0">
              <a:solidFill>
                <a:schemeClr val="bg1"/>
              </a:solidFill>
            </a:endParaRPr>
          </a:p>
          <a:p>
            <a:pPr marL="342900" indent="-342900" algn="ctr">
              <a:buAutoNum type="arabicPeriod"/>
            </a:pPr>
            <a:r>
              <a:rPr lang="en-NZ" sz="3200" dirty="0">
                <a:solidFill>
                  <a:schemeClr val="bg1"/>
                </a:solidFill>
              </a:rPr>
              <a:t> How do we do this in our college/ministry?</a:t>
            </a:r>
          </a:p>
        </p:txBody>
      </p:sp>
    </p:spTree>
    <p:extLst>
      <p:ext uri="{BB962C8B-B14F-4D97-AF65-F5344CB8AC3E}">
        <p14:creationId xmlns:p14="http://schemas.microsoft.com/office/powerpoint/2010/main" val="3438719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8AE20-DE3E-4A66-B578-44009781E5C5}"/>
              </a:ext>
            </a:extLst>
          </p:cNvPr>
          <p:cNvSpPr>
            <a:spLocks noGrp="1"/>
          </p:cNvSpPr>
          <p:nvPr>
            <p:ph idx="1"/>
          </p:nvPr>
        </p:nvSpPr>
        <p:spPr>
          <a:xfrm>
            <a:off x="454561" y="2440389"/>
            <a:ext cx="11293433" cy="4028674"/>
          </a:xfrm>
        </p:spPr>
        <p:txBody>
          <a:bodyPr>
            <a:normAutofit/>
          </a:bodyPr>
          <a:lstStyle/>
          <a:p>
            <a:pPr marL="0" indent="0" algn="ctr">
              <a:lnSpc>
                <a:spcPts val="4200"/>
              </a:lnSpc>
              <a:buNone/>
            </a:pPr>
            <a:r>
              <a:rPr lang="en-US" dirty="0">
                <a:solidFill>
                  <a:schemeClr val="bg1"/>
                </a:solidFill>
              </a:rPr>
              <a:t>“Whatever you do, don’t become the sorry sight of an abandoned vehicle! Don’t be parked cars, but dream freely and make good decisions. Take risks, even if it means making mistakes. Don’t go through life anesthetized or approach the world like tourists. Make a ruckus! Cast out the fears that paralyze you, so that you don’t become young mummies. Live! Give yourselves over to the best of life! Open the door of the cage, go out and fly! Please, don’t take an early retirement.”</a:t>
            </a:r>
            <a:endParaRPr lang="en-NZ" dirty="0">
              <a:solidFill>
                <a:schemeClr val="bg1"/>
              </a:solidFill>
            </a:endParaRPr>
          </a:p>
        </p:txBody>
      </p:sp>
      <p:pic>
        <p:nvPicPr>
          <p:cNvPr id="4" name="Picture 2" descr="Image result for Christus Vivit">
            <a:extLst>
              <a:ext uri="{FF2B5EF4-FFF2-40B4-BE49-F238E27FC236}">
                <a16:creationId xmlns:a16="http://schemas.microsoft.com/office/drawing/2014/main" id="{8123059C-D628-4025-AC1A-72E9F3223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84" y="275076"/>
            <a:ext cx="5007611" cy="172676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01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lated image">
            <a:extLst>
              <a:ext uri="{FF2B5EF4-FFF2-40B4-BE49-F238E27FC236}">
                <a16:creationId xmlns:a16="http://schemas.microsoft.com/office/drawing/2014/main" id="{AE4973B3-1CDD-4B6A-BD85-5CDC741991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70" b="31678"/>
          <a:stretch/>
        </p:blipFill>
        <p:spPr bwMode="auto">
          <a:xfrm rot="5400000">
            <a:off x="7440458" y="2151552"/>
            <a:ext cx="6850137" cy="254703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353962" y="365125"/>
            <a:ext cx="9238048" cy="1325563"/>
          </a:xfrm>
        </p:spPr>
        <p:txBody>
          <a:bodyPr/>
          <a:lstStyle/>
          <a:p>
            <a:r>
              <a:rPr lang="mi-NZ" b="1" dirty="0">
                <a:solidFill>
                  <a:srgbClr val="FFFF00"/>
                </a:solidFill>
              </a:rPr>
              <a:t>7. Awaken young people to encounter</a:t>
            </a:r>
            <a:br>
              <a:rPr lang="mi-NZ" b="1" dirty="0">
                <a:solidFill>
                  <a:srgbClr val="FFFF00"/>
                </a:solidFill>
              </a:rPr>
            </a:br>
            <a:r>
              <a:rPr lang="mi-NZ" b="1" dirty="0">
                <a:solidFill>
                  <a:srgbClr val="FFFF00"/>
                </a:solidFill>
              </a:rPr>
              <a:t>					  - don’t bore them!</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25919" y="1507707"/>
            <a:ext cx="9779817" cy="5342430"/>
          </a:xfrm>
        </p:spPr>
        <p:txBody>
          <a:bodyPr>
            <a:noAutofit/>
          </a:bodyPr>
          <a:lstStyle/>
          <a:p>
            <a:pPr marL="0" indent="0">
              <a:lnSpc>
                <a:spcPct val="110000"/>
              </a:lnSpc>
              <a:buNone/>
            </a:pPr>
            <a:r>
              <a:rPr lang="en-NZ" dirty="0">
                <a:solidFill>
                  <a:schemeClr val="bg1"/>
                </a:solidFill>
              </a:rPr>
              <a:t>…it happens that young people are helped to have a powerful experience of God, an encounter with Jesus that touched their hearts. But the only follow-up to this is a series of "formation" meetings featuring talks about doctrinal and moral issues, the evils of today's world, the Church, her social doctrine, chastity, marriage, birth control and so on. As a result, </a:t>
            </a:r>
            <a:r>
              <a:rPr lang="en-NZ" i="1" dirty="0">
                <a:solidFill>
                  <a:srgbClr val="FFFF00"/>
                </a:solidFill>
              </a:rPr>
              <a:t>many young people get bored, they lose the fire of their encounter with Christ and the joy of following him</a:t>
            </a:r>
            <a:r>
              <a:rPr lang="en-NZ" dirty="0">
                <a:solidFill>
                  <a:schemeClr val="bg1"/>
                </a:solidFill>
              </a:rPr>
              <a:t>; many give up and others become downcast or negative. Rather than being too concerned with communicating a great deal of doctrine, let us first try to awaken and consolidate the great experiences that sustain the Christian life.   (CV 212)</a:t>
            </a:r>
          </a:p>
        </p:txBody>
      </p:sp>
    </p:spTree>
    <p:extLst>
      <p:ext uri="{BB962C8B-B14F-4D97-AF65-F5344CB8AC3E}">
        <p14:creationId xmlns:p14="http://schemas.microsoft.com/office/powerpoint/2010/main" val="3797521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lated image">
            <a:extLst>
              <a:ext uri="{FF2B5EF4-FFF2-40B4-BE49-F238E27FC236}">
                <a16:creationId xmlns:a16="http://schemas.microsoft.com/office/drawing/2014/main" id="{AE4973B3-1CDD-4B6A-BD85-5CDC741991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70" b="31678"/>
          <a:stretch/>
        </p:blipFill>
        <p:spPr bwMode="auto">
          <a:xfrm rot="5400000">
            <a:off x="7440458" y="2151552"/>
            <a:ext cx="6850137" cy="254703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25919" y="1507707"/>
            <a:ext cx="9779817" cy="5342430"/>
          </a:xfrm>
        </p:spPr>
        <p:txBody>
          <a:bodyPr>
            <a:noAutofit/>
          </a:bodyPr>
          <a:lstStyle/>
          <a:p>
            <a:pPr marL="0" indent="0">
              <a:lnSpc>
                <a:spcPct val="110000"/>
              </a:lnSpc>
              <a:buNone/>
            </a:pPr>
            <a:r>
              <a:rPr lang="en-NZ" i="1" dirty="0">
                <a:solidFill>
                  <a:srgbClr val="FF0000"/>
                </a:solidFill>
              </a:rPr>
              <a:t>  </a:t>
            </a:r>
          </a:p>
          <a:p>
            <a:pPr marL="0" indent="0">
              <a:lnSpc>
                <a:spcPct val="110000"/>
              </a:lnSpc>
              <a:buNone/>
            </a:pPr>
            <a:endParaRPr lang="en-NZ" i="1" dirty="0">
              <a:solidFill>
                <a:srgbClr val="FF0000"/>
              </a:solidFill>
            </a:endParaRPr>
          </a:p>
          <a:p>
            <a:pPr marL="0" indent="0">
              <a:lnSpc>
                <a:spcPct val="110000"/>
              </a:lnSpc>
              <a:buNone/>
            </a:pPr>
            <a:r>
              <a:rPr lang="en-NZ" i="1" dirty="0">
                <a:solidFill>
                  <a:srgbClr val="FF0000"/>
                </a:solidFill>
              </a:rPr>
              <a:t> … many young people get bored, they lose the fire of their 		encounter with Christ and the joy of following him</a:t>
            </a:r>
            <a:r>
              <a:rPr lang="en-NZ" dirty="0"/>
              <a:t>; </a:t>
            </a:r>
          </a:p>
          <a:p>
            <a:pPr marL="0" indent="0" algn="r">
              <a:lnSpc>
                <a:spcPct val="110000"/>
              </a:lnSpc>
              <a:buNone/>
            </a:pPr>
            <a:r>
              <a:rPr lang="en-NZ" dirty="0">
                <a:solidFill>
                  <a:schemeClr val="bg1"/>
                </a:solidFill>
              </a:rPr>
              <a:t>(CV 212)</a:t>
            </a:r>
          </a:p>
        </p:txBody>
      </p:sp>
      <p:sp>
        <p:nvSpPr>
          <p:cNvPr id="5" name="Title 4">
            <a:extLst>
              <a:ext uri="{FF2B5EF4-FFF2-40B4-BE49-F238E27FC236}">
                <a16:creationId xmlns:a16="http://schemas.microsoft.com/office/drawing/2014/main" id="{4F47CAC6-74FF-485E-9CA0-66228C5EAEFF}"/>
              </a:ext>
            </a:extLst>
          </p:cNvPr>
          <p:cNvSpPr>
            <a:spLocks noGrp="1"/>
          </p:cNvSpPr>
          <p:nvPr>
            <p:ph type="title"/>
          </p:nvPr>
        </p:nvSpPr>
        <p:spPr/>
        <p:txBody>
          <a:bodyPr/>
          <a:lstStyle/>
          <a:p>
            <a:endParaRPr lang="en-NZ"/>
          </a:p>
        </p:txBody>
      </p:sp>
      <p:sp>
        <p:nvSpPr>
          <p:cNvPr id="7" name="Title 1">
            <a:extLst>
              <a:ext uri="{FF2B5EF4-FFF2-40B4-BE49-F238E27FC236}">
                <a16:creationId xmlns:a16="http://schemas.microsoft.com/office/drawing/2014/main" id="{1375BAE1-253A-4B88-99D9-82635C041540}"/>
              </a:ext>
            </a:extLst>
          </p:cNvPr>
          <p:cNvSpPr txBox="1">
            <a:spLocks/>
          </p:cNvSpPr>
          <p:nvPr/>
        </p:nvSpPr>
        <p:spPr>
          <a:xfrm>
            <a:off x="353962" y="365125"/>
            <a:ext cx="92380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i-NZ" b="1">
                <a:solidFill>
                  <a:srgbClr val="FFFF00"/>
                </a:solidFill>
              </a:rPr>
              <a:t>7. Awaken young people to encounter</a:t>
            </a:r>
            <a:br>
              <a:rPr lang="mi-NZ" b="1">
                <a:solidFill>
                  <a:srgbClr val="FFFF00"/>
                </a:solidFill>
              </a:rPr>
            </a:br>
            <a:r>
              <a:rPr lang="mi-NZ" b="1">
                <a:solidFill>
                  <a:srgbClr val="FFFF00"/>
                </a:solidFill>
              </a:rPr>
              <a:t>					  - don’t bore them!</a:t>
            </a:r>
            <a:endParaRPr lang="en-NZ" b="1" dirty="0">
              <a:solidFill>
                <a:srgbClr val="FFFF00"/>
              </a:solidFill>
            </a:endParaRPr>
          </a:p>
        </p:txBody>
      </p:sp>
      <p:sp>
        <p:nvSpPr>
          <p:cNvPr id="9" name="TextBox 8">
            <a:extLst>
              <a:ext uri="{FF2B5EF4-FFF2-40B4-BE49-F238E27FC236}">
                <a16:creationId xmlns:a16="http://schemas.microsoft.com/office/drawing/2014/main" id="{3FF396CC-698F-436C-9B03-84B2C7507DEA}"/>
              </a:ext>
            </a:extLst>
          </p:cNvPr>
          <p:cNvSpPr txBox="1"/>
          <p:nvPr/>
        </p:nvSpPr>
        <p:spPr>
          <a:xfrm>
            <a:off x="1091808" y="5568125"/>
            <a:ext cx="7762355" cy="1077218"/>
          </a:xfrm>
          <a:prstGeom prst="rect">
            <a:avLst/>
          </a:prstGeom>
          <a:noFill/>
        </p:spPr>
        <p:txBody>
          <a:bodyPr wrap="square" rtlCol="0">
            <a:spAutoFit/>
          </a:bodyPr>
          <a:lstStyle/>
          <a:p>
            <a:pPr marL="342900" indent="-342900" algn="ctr">
              <a:buAutoNum type="arabicPeriod"/>
            </a:pPr>
            <a:r>
              <a:rPr lang="en-NZ" sz="3200" dirty="0">
                <a:solidFill>
                  <a:schemeClr val="bg1"/>
                </a:solidFill>
              </a:rPr>
              <a:t> Response? </a:t>
            </a:r>
            <a:r>
              <a:rPr lang="en-NZ" sz="2400" dirty="0">
                <a:solidFill>
                  <a:schemeClr val="bg1"/>
                </a:solidFill>
              </a:rPr>
              <a:t>(observations, reflection, thoughts) </a:t>
            </a:r>
            <a:endParaRPr lang="en-NZ" sz="3200" dirty="0">
              <a:solidFill>
                <a:schemeClr val="bg1"/>
              </a:solidFill>
            </a:endParaRPr>
          </a:p>
          <a:p>
            <a:pPr marL="342900" indent="-342900" algn="ctr">
              <a:buAutoNum type="arabicPeriod"/>
            </a:pPr>
            <a:r>
              <a:rPr lang="en-NZ" sz="3200" dirty="0">
                <a:solidFill>
                  <a:schemeClr val="bg1"/>
                </a:solidFill>
              </a:rPr>
              <a:t> How do we do this in our college/ministry?</a:t>
            </a:r>
          </a:p>
        </p:txBody>
      </p:sp>
    </p:spTree>
    <p:extLst>
      <p:ext uri="{BB962C8B-B14F-4D97-AF65-F5344CB8AC3E}">
        <p14:creationId xmlns:p14="http://schemas.microsoft.com/office/powerpoint/2010/main" val="2607107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353961" y="365125"/>
            <a:ext cx="11689650" cy="1325563"/>
          </a:xfrm>
        </p:spPr>
        <p:txBody>
          <a:bodyPr/>
          <a:lstStyle/>
          <a:p>
            <a:pPr algn="r"/>
            <a:r>
              <a:rPr lang="mi-NZ" b="1" dirty="0">
                <a:solidFill>
                  <a:srgbClr val="FFFF00"/>
                </a:solidFill>
              </a:rPr>
              <a:t>8. Make a home for all young people</a:t>
            </a:r>
            <a:br>
              <a:rPr lang="mi-NZ" sz="1600" b="1" dirty="0">
                <a:solidFill>
                  <a:srgbClr val="FFFF00"/>
                </a:solidFill>
              </a:rPr>
            </a:br>
            <a:r>
              <a:rPr lang="mi-NZ" sz="1600" b="1" dirty="0">
                <a:solidFill>
                  <a:srgbClr val="FFFF00"/>
                </a:solidFill>
              </a:rPr>
              <a:t>(1/2)</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3613493" y="1411451"/>
            <a:ext cx="8622636" cy="5342430"/>
          </a:xfrm>
        </p:spPr>
        <p:txBody>
          <a:bodyPr>
            <a:noAutofit/>
          </a:bodyPr>
          <a:lstStyle/>
          <a:p>
            <a:pPr marL="0" indent="0">
              <a:lnSpc>
                <a:spcPct val="110000"/>
              </a:lnSpc>
              <a:buNone/>
            </a:pPr>
            <a:r>
              <a:rPr lang="en-NZ" sz="2600" dirty="0">
                <a:solidFill>
                  <a:schemeClr val="bg1"/>
                </a:solidFill>
              </a:rPr>
              <a:t>…The Gospel also asks us to be daring, and we want to be so, without presumption and without proselytizing, </a:t>
            </a:r>
            <a:r>
              <a:rPr lang="en-NZ" sz="2600" i="1" dirty="0">
                <a:solidFill>
                  <a:srgbClr val="FFFF00"/>
                </a:solidFill>
              </a:rPr>
              <a:t>testifying to the love of the Lord and stretching out our hands to all the young people in the world</a:t>
            </a:r>
            <a:r>
              <a:rPr lang="en-NZ" sz="2600" dirty="0">
                <a:solidFill>
                  <a:schemeClr val="bg1"/>
                </a:solidFill>
              </a:rPr>
              <a:t>.   (CV 235)</a:t>
            </a:r>
          </a:p>
          <a:p>
            <a:pPr marL="0" indent="0">
              <a:lnSpc>
                <a:spcPct val="110000"/>
              </a:lnSpc>
              <a:spcBef>
                <a:spcPts val="1800"/>
              </a:spcBef>
              <a:buNone/>
            </a:pPr>
            <a:r>
              <a:rPr lang="en-NZ" sz="2600" dirty="0">
                <a:solidFill>
                  <a:schemeClr val="bg1"/>
                </a:solidFill>
              </a:rPr>
              <a:t>The Synod called for the development of a youth ministry capable of being inclusive, with room for all kinds of young people, </a:t>
            </a:r>
            <a:r>
              <a:rPr lang="en-NZ" sz="2600" i="1" dirty="0">
                <a:solidFill>
                  <a:srgbClr val="FFFF00"/>
                </a:solidFill>
              </a:rPr>
              <a:t>to show that we are a Church with open doors</a:t>
            </a:r>
            <a:r>
              <a:rPr lang="en-NZ" sz="2600" dirty="0">
                <a:solidFill>
                  <a:schemeClr val="bg1"/>
                </a:solidFill>
              </a:rPr>
              <a:t>. …we need a "popular" youth ministry that can open doors and make room for everyone, with their doubts and frustrations, their problems and their efforts to find themselves, their past errors, their experiences of sin and all their difficulties.  </a:t>
            </a:r>
            <a:r>
              <a:rPr lang="en-NZ" sz="2200" dirty="0">
                <a:solidFill>
                  <a:schemeClr val="bg1"/>
                </a:solidFill>
              </a:rPr>
              <a:t>(CV 234)</a:t>
            </a:r>
          </a:p>
        </p:txBody>
      </p:sp>
      <p:pic>
        <p:nvPicPr>
          <p:cNvPr id="19458" name="Picture 2" descr="Related image">
            <a:extLst>
              <a:ext uri="{FF2B5EF4-FFF2-40B4-BE49-F238E27FC236}">
                <a16:creationId xmlns:a16="http://schemas.microsoft.com/office/drawing/2014/main" id="{076268BC-35C3-4EC4-980A-1CEBFE0F28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78" r="34140"/>
          <a:stretch/>
        </p:blipFill>
        <p:spPr bwMode="auto">
          <a:xfrm>
            <a:off x="0" y="0"/>
            <a:ext cx="3640355"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08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3843120" y="1588167"/>
            <a:ext cx="8092208" cy="5093521"/>
          </a:xfrm>
        </p:spPr>
        <p:txBody>
          <a:bodyPr>
            <a:noAutofit/>
          </a:bodyPr>
          <a:lstStyle/>
          <a:p>
            <a:pPr marL="0" indent="0">
              <a:lnSpc>
                <a:spcPct val="110000"/>
              </a:lnSpc>
              <a:buNone/>
            </a:pPr>
            <a:r>
              <a:rPr lang="en-NZ" dirty="0">
                <a:solidFill>
                  <a:schemeClr val="bg1"/>
                </a:solidFill>
              </a:rPr>
              <a:t>In a word, </a:t>
            </a:r>
            <a:r>
              <a:rPr lang="en-NZ" i="1" dirty="0">
                <a:solidFill>
                  <a:srgbClr val="FFFF00"/>
                </a:solidFill>
              </a:rPr>
              <a:t>to create a ‘home’ is to create ‘a family’</a:t>
            </a:r>
            <a:r>
              <a:rPr lang="en-NZ" dirty="0">
                <a:solidFill>
                  <a:schemeClr val="bg1"/>
                </a:solidFill>
              </a:rPr>
              <a:t>. It is to learn to feel connected to others by more than merely utilitarian and practical bonds, to be united in such a way as to feel that our life is a bit more human.   (CV 217)</a:t>
            </a:r>
          </a:p>
          <a:p>
            <a:pPr marL="0" indent="0">
              <a:lnSpc>
                <a:spcPct val="110000"/>
              </a:lnSpc>
              <a:spcBef>
                <a:spcPts val="1800"/>
              </a:spcBef>
              <a:buNone/>
            </a:pPr>
            <a:r>
              <a:rPr lang="en-NZ" dirty="0">
                <a:solidFill>
                  <a:schemeClr val="bg1"/>
                </a:solidFill>
              </a:rPr>
              <a:t>…provide young people with places they can make their own, where they can come and go freely, </a:t>
            </a:r>
            <a:r>
              <a:rPr lang="en-NZ" i="1" dirty="0">
                <a:solidFill>
                  <a:srgbClr val="FFFF00"/>
                </a:solidFill>
              </a:rPr>
              <a:t>feel welcome and readily meet other young people</a:t>
            </a:r>
            <a:r>
              <a:rPr lang="en-NZ" dirty="0">
                <a:solidFill>
                  <a:schemeClr val="bg1"/>
                </a:solidFill>
              </a:rPr>
              <a:t>, whether at times of difficulty and frustration, or of joy and celebration.   (CV 218)</a:t>
            </a:r>
          </a:p>
        </p:txBody>
      </p:sp>
      <p:pic>
        <p:nvPicPr>
          <p:cNvPr id="8" name="Picture 2" descr="Related image">
            <a:extLst>
              <a:ext uri="{FF2B5EF4-FFF2-40B4-BE49-F238E27FC236}">
                <a16:creationId xmlns:a16="http://schemas.microsoft.com/office/drawing/2014/main" id="{E06E1C57-7C9A-49E4-9EC2-FB14512B31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78" r="34140"/>
          <a:stretch/>
        </p:blipFill>
        <p:spPr bwMode="auto">
          <a:xfrm>
            <a:off x="0" y="0"/>
            <a:ext cx="3640355"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B60CAA9-B823-4196-AD1C-184EC585054A}"/>
              </a:ext>
            </a:extLst>
          </p:cNvPr>
          <p:cNvSpPr>
            <a:spLocks noGrp="1"/>
          </p:cNvSpPr>
          <p:nvPr>
            <p:ph type="title"/>
          </p:nvPr>
        </p:nvSpPr>
        <p:spPr/>
        <p:txBody>
          <a:bodyPr/>
          <a:lstStyle/>
          <a:p>
            <a:endParaRPr lang="en-NZ"/>
          </a:p>
        </p:txBody>
      </p:sp>
      <p:sp>
        <p:nvSpPr>
          <p:cNvPr id="9" name="Title 1">
            <a:extLst>
              <a:ext uri="{FF2B5EF4-FFF2-40B4-BE49-F238E27FC236}">
                <a16:creationId xmlns:a16="http://schemas.microsoft.com/office/drawing/2014/main" id="{44C7B4AB-A89B-433C-BEB4-0B0689E47DE0}"/>
              </a:ext>
            </a:extLst>
          </p:cNvPr>
          <p:cNvSpPr txBox="1">
            <a:spLocks/>
          </p:cNvSpPr>
          <p:nvPr/>
        </p:nvSpPr>
        <p:spPr>
          <a:xfrm>
            <a:off x="353961" y="365125"/>
            <a:ext cx="116896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mi-NZ" b="1" dirty="0">
                <a:solidFill>
                  <a:srgbClr val="FFFF00"/>
                </a:solidFill>
              </a:rPr>
              <a:t>8. Make a home for all young people</a:t>
            </a:r>
            <a:br>
              <a:rPr lang="mi-NZ" sz="1600" b="1" dirty="0">
                <a:solidFill>
                  <a:srgbClr val="FFFF00"/>
                </a:solidFill>
              </a:rPr>
            </a:br>
            <a:r>
              <a:rPr lang="mi-NZ" sz="1600" b="1" dirty="0">
                <a:solidFill>
                  <a:srgbClr val="FFFF00"/>
                </a:solidFill>
              </a:rPr>
              <a:t>(2/2)</a:t>
            </a:r>
            <a:endParaRPr lang="en-NZ" b="1" dirty="0">
              <a:solidFill>
                <a:srgbClr val="FFFF00"/>
              </a:solidFill>
            </a:endParaRPr>
          </a:p>
        </p:txBody>
      </p:sp>
    </p:spTree>
    <p:extLst>
      <p:ext uri="{BB962C8B-B14F-4D97-AF65-F5344CB8AC3E}">
        <p14:creationId xmlns:p14="http://schemas.microsoft.com/office/powerpoint/2010/main" val="286102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3855139" y="1588167"/>
            <a:ext cx="8092208" cy="5093521"/>
          </a:xfrm>
        </p:spPr>
        <p:txBody>
          <a:bodyPr>
            <a:noAutofit/>
          </a:bodyPr>
          <a:lstStyle/>
          <a:p>
            <a:pPr marL="0" indent="0">
              <a:lnSpc>
                <a:spcPct val="110000"/>
              </a:lnSpc>
              <a:spcBef>
                <a:spcPts val="2400"/>
              </a:spcBef>
              <a:buNone/>
            </a:pPr>
            <a:r>
              <a:rPr lang="en-NZ" i="1" dirty="0">
                <a:solidFill>
                  <a:srgbClr val="FF0000"/>
                </a:solidFill>
              </a:rPr>
              <a:t>… to create a ‘home’ is to create ‘a family’</a:t>
            </a:r>
          </a:p>
          <a:p>
            <a:pPr marL="0" indent="0">
              <a:lnSpc>
                <a:spcPct val="110000"/>
              </a:lnSpc>
              <a:spcBef>
                <a:spcPts val="2400"/>
              </a:spcBef>
              <a:buNone/>
            </a:pPr>
            <a:r>
              <a:rPr lang="en-NZ" i="1" dirty="0">
                <a:solidFill>
                  <a:srgbClr val="FF0000"/>
                </a:solidFill>
              </a:rPr>
              <a:t>… testifying to the love of the Lord and stretching out 	our hands to all the young people in the world</a:t>
            </a:r>
          </a:p>
          <a:p>
            <a:pPr marL="0" indent="0">
              <a:lnSpc>
                <a:spcPct val="110000"/>
              </a:lnSpc>
              <a:spcBef>
                <a:spcPts val="2400"/>
              </a:spcBef>
              <a:buNone/>
            </a:pPr>
            <a:r>
              <a:rPr lang="en-NZ" i="1" dirty="0">
                <a:solidFill>
                  <a:srgbClr val="FF0000"/>
                </a:solidFill>
              </a:rPr>
              <a:t>… to show that we are a Church with open doors</a:t>
            </a:r>
          </a:p>
          <a:p>
            <a:pPr marL="0" indent="0">
              <a:lnSpc>
                <a:spcPct val="110000"/>
              </a:lnSpc>
              <a:spcBef>
                <a:spcPts val="2400"/>
              </a:spcBef>
              <a:buNone/>
            </a:pPr>
            <a:r>
              <a:rPr lang="en-NZ" i="1" dirty="0">
                <a:solidFill>
                  <a:srgbClr val="FF0000"/>
                </a:solidFill>
              </a:rPr>
              <a:t>… feel welcome and readily meet other young people</a:t>
            </a:r>
          </a:p>
          <a:p>
            <a:pPr marL="0" indent="0" algn="r">
              <a:lnSpc>
                <a:spcPct val="110000"/>
              </a:lnSpc>
              <a:buNone/>
            </a:pPr>
            <a:r>
              <a:rPr lang="en-NZ" dirty="0">
                <a:solidFill>
                  <a:schemeClr val="bg1"/>
                </a:solidFill>
              </a:rPr>
              <a:t>(CV 217, 218, 234, 235)</a:t>
            </a:r>
          </a:p>
        </p:txBody>
      </p:sp>
      <p:pic>
        <p:nvPicPr>
          <p:cNvPr id="8" name="Picture 2" descr="Related image">
            <a:extLst>
              <a:ext uri="{FF2B5EF4-FFF2-40B4-BE49-F238E27FC236}">
                <a16:creationId xmlns:a16="http://schemas.microsoft.com/office/drawing/2014/main" id="{4678919E-1169-4E1B-8CDD-9E668FF2FD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78" r="34140"/>
          <a:stretch/>
        </p:blipFill>
        <p:spPr bwMode="auto">
          <a:xfrm>
            <a:off x="0" y="0"/>
            <a:ext cx="3640355"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FC04DD0-F160-4882-971A-702F1F75E7C6}"/>
              </a:ext>
            </a:extLst>
          </p:cNvPr>
          <p:cNvSpPr>
            <a:spLocks noGrp="1"/>
          </p:cNvSpPr>
          <p:nvPr>
            <p:ph type="title"/>
          </p:nvPr>
        </p:nvSpPr>
        <p:spPr>
          <a:xfrm>
            <a:off x="353961" y="365125"/>
            <a:ext cx="11689650" cy="1325563"/>
          </a:xfrm>
        </p:spPr>
        <p:txBody>
          <a:bodyPr/>
          <a:lstStyle/>
          <a:p>
            <a:pPr algn="r"/>
            <a:r>
              <a:rPr lang="mi-NZ" b="1" dirty="0">
                <a:solidFill>
                  <a:srgbClr val="FFFF00"/>
                </a:solidFill>
              </a:rPr>
              <a:t>8. Make a home for all young people</a:t>
            </a:r>
            <a:br>
              <a:rPr lang="mi-NZ" sz="1600" b="1" dirty="0">
                <a:solidFill>
                  <a:srgbClr val="FFFF00"/>
                </a:solidFill>
              </a:rPr>
            </a:br>
            <a:r>
              <a:rPr lang="mi-NZ" sz="1600" b="1" dirty="0"/>
              <a:t>)</a:t>
            </a:r>
            <a:endParaRPr lang="en-NZ" b="1" dirty="0"/>
          </a:p>
        </p:txBody>
      </p:sp>
      <p:sp>
        <p:nvSpPr>
          <p:cNvPr id="6" name="TextBox 5">
            <a:extLst>
              <a:ext uri="{FF2B5EF4-FFF2-40B4-BE49-F238E27FC236}">
                <a16:creationId xmlns:a16="http://schemas.microsoft.com/office/drawing/2014/main" id="{5464476C-A25C-447D-AD26-028A04029C9B}"/>
              </a:ext>
            </a:extLst>
          </p:cNvPr>
          <p:cNvSpPr txBox="1"/>
          <p:nvPr/>
        </p:nvSpPr>
        <p:spPr>
          <a:xfrm>
            <a:off x="3960805" y="5604470"/>
            <a:ext cx="7762355" cy="1077218"/>
          </a:xfrm>
          <a:prstGeom prst="rect">
            <a:avLst/>
          </a:prstGeom>
          <a:noFill/>
        </p:spPr>
        <p:txBody>
          <a:bodyPr wrap="square" rtlCol="0">
            <a:spAutoFit/>
          </a:bodyPr>
          <a:lstStyle/>
          <a:p>
            <a:pPr marL="342900" indent="-342900" algn="ctr">
              <a:buAutoNum type="arabicPeriod"/>
            </a:pPr>
            <a:r>
              <a:rPr lang="en-NZ" sz="3200" dirty="0">
                <a:solidFill>
                  <a:schemeClr val="bg1"/>
                </a:solidFill>
              </a:rPr>
              <a:t> Response? </a:t>
            </a:r>
            <a:r>
              <a:rPr lang="en-NZ" sz="2400" dirty="0">
                <a:solidFill>
                  <a:schemeClr val="bg1"/>
                </a:solidFill>
              </a:rPr>
              <a:t>(observations, reflection, thoughts) </a:t>
            </a:r>
            <a:endParaRPr lang="en-NZ" sz="3200" dirty="0">
              <a:solidFill>
                <a:schemeClr val="bg1"/>
              </a:solidFill>
            </a:endParaRPr>
          </a:p>
          <a:p>
            <a:pPr marL="342900" indent="-342900" algn="ctr">
              <a:buAutoNum type="arabicPeriod"/>
            </a:pPr>
            <a:r>
              <a:rPr lang="en-NZ" sz="3200" dirty="0">
                <a:solidFill>
                  <a:schemeClr val="bg1"/>
                </a:solidFill>
              </a:rPr>
              <a:t> How do we do this in our college/ministry?</a:t>
            </a:r>
          </a:p>
        </p:txBody>
      </p:sp>
    </p:spTree>
    <p:extLst>
      <p:ext uri="{BB962C8B-B14F-4D97-AF65-F5344CB8AC3E}">
        <p14:creationId xmlns:p14="http://schemas.microsoft.com/office/powerpoint/2010/main" val="4037916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102704" y="365125"/>
            <a:ext cx="7983508" cy="1325563"/>
          </a:xfrm>
        </p:spPr>
        <p:txBody>
          <a:bodyPr>
            <a:normAutofit/>
          </a:bodyPr>
          <a:lstStyle/>
          <a:p>
            <a:r>
              <a:rPr lang="mi-NZ" sz="4000" b="1" dirty="0">
                <a:solidFill>
                  <a:srgbClr val="FFFF00"/>
                </a:solidFill>
              </a:rPr>
              <a:t>9. Build families &amp; communities that 	welcome youth and radiate Christ</a:t>
            </a:r>
            <a:endParaRPr lang="en-NZ" sz="4000"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102704" y="1720505"/>
            <a:ext cx="8057321" cy="5097738"/>
          </a:xfrm>
        </p:spPr>
        <p:txBody>
          <a:bodyPr>
            <a:normAutofit fontScale="92500" lnSpcReduction="10000"/>
          </a:bodyPr>
          <a:lstStyle/>
          <a:p>
            <a:pPr marL="0" indent="0">
              <a:lnSpc>
                <a:spcPct val="110000"/>
              </a:lnSpc>
              <a:buNone/>
            </a:pPr>
            <a:r>
              <a:rPr lang="en-US" dirty="0">
                <a:solidFill>
                  <a:schemeClr val="bg1"/>
                </a:solidFill>
              </a:rPr>
              <a:t>…the </a:t>
            </a:r>
            <a:r>
              <a:rPr lang="en-US" i="1" dirty="0">
                <a:solidFill>
                  <a:srgbClr val="FFFF00"/>
                </a:solidFill>
              </a:rPr>
              <a:t>family continues to be the principal point of reference</a:t>
            </a:r>
            <a:r>
              <a:rPr lang="en-US" dirty="0">
                <a:solidFill>
                  <a:schemeClr val="bg1"/>
                </a:solidFill>
              </a:rPr>
              <a:t> for young people. Children appreciate the love and care of their parents, they give importance to family bonds, and they hope to succeed in forming a family when it is their time.   </a:t>
            </a:r>
            <a:r>
              <a:rPr lang="en-NZ" dirty="0">
                <a:solidFill>
                  <a:schemeClr val="bg1"/>
                </a:solidFill>
              </a:rPr>
              <a:t>(CV 262)</a:t>
            </a:r>
          </a:p>
          <a:p>
            <a:pPr marL="0" indent="0">
              <a:lnSpc>
                <a:spcPct val="110000"/>
              </a:lnSpc>
              <a:buNone/>
            </a:pPr>
            <a:r>
              <a:rPr lang="en-US" i="1" dirty="0">
                <a:solidFill>
                  <a:srgbClr val="FFFF00"/>
                </a:solidFill>
              </a:rPr>
              <a:t>The community has an important role in the accompaniment of young people</a:t>
            </a:r>
            <a:r>
              <a:rPr lang="en-US" dirty="0">
                <a:solidFill>
                  <a:schemeClr val="bg1"/>
                </a:solidFill>
              </a:rPr>
              <a:t>; it should feel collectively responsible for accepting, motivating, encouraging and challenging them. All should regard young people with understanding, appreciation and affection, and avoid constantly judging them or demanding of them a perfection beyond their years.   (CV 243)</a:t>
            </a:r>
            <a:endParaRPr lang="en-NZ" dirty="0">
              <a:solidFill>
                <a:schemeClr val="bg1"/>
              </a:solidFill>
            </a:endParaRPr>
          </a:p>
        </p:txBody>
      </p:sp>
      <p:pic>
        <p:nvPicPr>
          <p:cNvPr id="6" name="Picture 5">
            <a:extLst>
              <a:ext uri="{FF2B5EF4-FFF2-40B4-BE49-F238E27FC236}">
                <a16:creationId xmlns:a16="http://schemas.microsoft.com/office/drawing/2014/main" id="{597F7FB3-995A-4EEC-BC6C-6CADEED1EFCB}"/>
              </a:ext>
            </a:extLst>
          </p:cNvPr>
          <p:cNvPicPr>
            <a:picLocks noChangeAspect="1"/>
          </p:cNvPicPr>
          <p:nvPr/>
        </p:nvPicPr>
        <p:blipFill rotWithShape="1">
          <a:blip r:embed="rId3"/>
          <a:srcRect l="5309" r="28268" b="20128"/>
          <a:stretch/>
        </p:blipFill>
        <p:spPr>
          <a:xfrm>
            <a:off x="8160026" y="0"/>
            <a:ext cx="4031974" cy="6858000"/>
          </a:xfrm>
          <a:prstGeom prst="rect">
            <a:avLst/>
          </a:prstGeom>
          <a:noFill/>
          <a:effectLst>
            <a:softEdge rad="63500"/>
          </a:effectLst>
        </p:spPr>
      </p:pic>
    </p:spTree>
    <p:extLst>
      <p:ext uri="{BB962C8B-B14F-4D97-AF65-F5344CB8AC3E}">
        <p14:creationId xmlns:p14="http://schemas.microsoft.com/office/powerpoint/2010/main" val="1833283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102704" y="1720505"/>
            <a:ext cx="8057321" cy="5097738"/>
          </a:xfrm>
        </p:spPr>
        <p:txBody>
          <a:bodyPr>
            <a:normAutofit/>
          </a:bodyPr>
          <a:lstStyle/>
          <a:p>
            <a:pPr marL="0" indent="0">
              <a:lnSpc>
                <a:spcPct val="110000"/>
              </a:lnSpc>
              <a:buNone/>
            </a:pPr>
            <a:r>
              <a:rPr lang="en-US" i="1" dirty="0">
                <a:solidFill>
                  <a:srgbClr val="FF0000"/>
                </a:solidFill>
              </a:rPr>
              <a:t>  </a:t>
            </a:r>
          </a:p>
          <a:p>
            <a:pPr marL="0" indent="0">
              <a:lnSpc>
                <a:spcPct val="110000"/>
              </a:lnSpc>
              <a:buNone/>
            </a:pPr>
            <a:r>
              <a:rPr lang="en-US" i="1" dirty="0">
                <a:solidFill>
                  <a:srgbClr val="FF0000"/>
                </a:solidFill>
              </a:rPr>
              <a:t>… family continues to be the principal point of 	reference</a:t>
            </a:r>
            <a:endParaRPr lang="en-US" i="1" dirty="0">
              <a:solidFill>
                <a:schemeClr val="bg1"/>
              </a:solidFill>
            </a:endParaRPr>
          </a:p>
          <a:p>
            <a:pPr marL="0" indent="0">
              <a:lnSpc>
                <a:spcPct val="110000"/>
              </a:lnSpc>
              <a:buNone/>
            </a:pPr>
            <a:r>
              <a:rPr lang="en-US" i="1" dirty="0">
                <a:solidFill>
                  <a:srgbClr val="FF0000"/>
                </a:solidFill>
              </a:rPr>
              <a:t>… the community has an important role in the 	accompaniment of young people</a:t>
            </a:r>
            <a:r>
              <a:rPr lang="en-US" dirty="0"/>
              <a:t>; it should feel </a:t>
            </a:r>
          </a:p>
          <a:p>
            <a:pPr marL="0" indent="0">
              <a:lnSpc>
                <a:spcPct val="110000"/>
              </a:lnSpc>
              <a:buNone/>
            </a:pPr>
            <a:r>
              <a:rPr lang="en-US" dirty="0">
                <a:solidFill>
                  <a:schemeClr val="bg1"/>
                </a:solidFill>
              </a:rPr>
              <a:t>(CV 262, 243)</a:t>
            </a:r>
            <a:endParaRPr lang="en-NZ" dirty="0">
              <a:solidFill>
                <a:schemeClr val="bg1"/>
              </a:solidFill>
            </a:endParaRPr>
          </a:p>
        </p:txBody>
      </p:sp>
      <p:pic>
        <p:nvPicPr>
          <p:cNvPr id="5" name="Picture 4">
            <a:extLst>
              <a:ext uri="{FF2B5EF4-FFF2-40B4-BE49-F238E27FC236}">
                <a16:creationId xmlns:a16="http://schemas.microsoft.com/office/drawing/2014/main" id="{B8F54C2D-6EBB-4AD0-806E-1E72D3D5FCF8}"/>
              </a:ext>
            </a:extLst>
          </p:cNvPr>
          <p:cNvPicPr>
            <a:picLocks noChangeAspect="1"/>
          </p:cNvPicPr>
          <p:nvPr/>
        </p:nvPicPr>
        <p:blipFill rotWithShape="1">
          <a:blip r:embed="rId3"/>
          <a:srcRect l="5309" r="28268" b="20128"/>
          <a:stretch/>
        </p:blipFill>
        <p:spPr>
          <a:xfrm>
            <a:off x="8160026" y="0"/>
            <a:ext cx="4031974" cy="6858000"/>
          </a:xfrm>
          <a:prstGeom prst="rect">
            <a:avLst/>
          </a:prstGeom>
          <a:noFill/>
          <a:effectLst>
            <a:softEdge rad="63500"/>
          </a:effectLst>
        </p:spPr>
      </p:pic>
      <p:sp>
        <p:nvSpPr>
          <p:cNvPr id="7" name="Title 6">
            <a:extLst>
              <a:ext uri="{FF2B5EF4-FFF2-40B4-BE49-F238E27FC236}">
                <a16:creationId xmlns:a16="http://schemas.microsoft.com/office/drawing/2014/main" id="{1E8EB111-FFC5-44AF-B558-440BE23E26F9}"/>
              </a:ext>
            </a:extLst>
          </p:cNvPr>
          <p:cNvSpPr>
            <a:spLocks noGrp="1"/>
          </p:cNvSpPr>
          <p:nvPr>
            <p:ph type="title"/>
          </p:nvPr>
        </p:nvSpPr>
        <p:spPr/>
        <p:txBody>
          <a:bodyPr/>
          <a:lstStyle/>
          <a:p>
            <a:endParaRPr lang="en-NZ"/>
          </a:p>
        </p:txBody>
      </p:sp>
      <p:sp>
        <p:nvSpPr>
          <p:cNvPr id="8" name="Title 1">
            <a:extLst>
              <a:ext uri="{FF2B5EF4-FFF2-40B4-BE49-F238E27FC236}">
                <a16:creationId xmlns:a16="http://schemas.microsoft.com/office/drawing/2014/main" id="{B7E4101B-89E6-4844-AB38-6B1A400A764C}"/>
              </a:ext>
            </a:extLst>
          </p:cNvPr>
          <p:cNvSpPr txBox="1">
            <a:spLocks/>
          </p:cNvSpPr>
          <p:nvPr/>
        </p:nvSpPr>
        <p:spPr>
          <a:xfrm>
            <a:off x="102704" y="365125"/>
            <a:ext cx="79835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i-NZ" sz="4000" b="1">
                <a:solidFill>
                  <a:srgbClr val="FFFF00"/>
                </a:solidFill>
              </a:rPr>
              <a:t>9. Build families &amp; communities that 	welcome youth and radiate Christ</a:t>
            </a:r>
            <a:endParaRPr lang="en-NZ" sz="4000" b="1" dirty="0">
              <a:solidFill>
                <a:srgbClr val="FFFF00"/>
              </a:solidFill>
            </a:endParaRPr>
          </a:p>
        </p:txBody>
      </p:sp>
      <p:sp>
        <p:nvSpPr>
          <p:cNvPr id="10" name="TextBox 9">
            <a:extLst>
              <a:ext uri="{FF2B5EF4-FFF2-40B4-BE49-F238E27FC236}">
                <a16:creationId xmlns:a16="http://schemas.microsoft.com/office/drawing/2014/main" id="{3B1A1FB0-D41E-4221-8A7D-200FA2EBF281}"/>
              </a:ext>
            </a:extLst>
          </p:cNvPr>
          <p:cNvSpPr txBox="1"/>
          <p:nvPr/>
        </p:nvSpPr>
        <p:spPr>
          <a:xfrm>
            <a:off x="250186" y="5665402"/>
            <a:ext cx="7762355" cy="1077218"/>
          </a:xfrm>
          <a:prstGeom prst="rect">
            <a:avLst/>
          </a:prstGeom>
          <a:noFill/>
        </p:spPr>
        <p:txBody>
          <a:bodyPr wrap="square" rtlCol="0">
            <a:spAutoFit/>
          </a:bodyPr>
          <a:lstStyle/>
          <a:p>
            <a:pPr marL="342900" indent="-342900" algn="ctr">
              <a:buAutoNum type="arabicPeriod"/>
            </a:pPr>
            <a:r>
              <a:rPr lang="en-NZ" sz="3200" dirty="0">
                <a:solidFill>
                  <a:schemeClr val="bg1"/>
                </a:solidFill>
              </a:rPr>
              <a:t> Response? </a:t>
            </a:r>
            <a:r>
              <a:rPr lang="en-NZ" sz="2400" dirty="0">
                <a:solidFill>
                  <a:schemeClr val="bg1"/>
                </a:solidFill>
              </a:rPr>
              <a:t>(observations, reflection, thoughts) </a:t>
            </a:r>
            <a:endParaRPr lang="en-NZ" sz="3200" dirty="0">
              <a:solidFill>
                <a:schemeClr val="bg1"/>
              </a:solidFill>
            </a:endParaRPr>
          </a:p>
          <a:p>
            <a:pPr marL="342900" indent="-342900" algn="ctr">
              <a:buAutoNum type="arabicPeriod"/>
            </a:pPr>
            <a:r>
              <a:rPr lang="en-NZ" sz="3200" dirty="0">
                <a:solidFill>
                  <a:schemeClr val="bg1"/>
                </a:solidFill>
              </a:rPr>
              <a:t> How do we do this in our college/ministry?</a:t>
            </a:r>
          </a:p>
        </p:txBody>
      </p:sp>
    </p:spTree>
    <p:extLst>
      <p:ext uri="{BB962C8B-B14F-4D97-AF65-F5344CB8AC3E}">
        <p14:creationId xmlns:p14="http://schemas.microsoft.com/office/powerpoint/2010/main" val="2055958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838199" y="-58613"/>
            <a:ext cx="11019504" cy="1325563"/>
          </a:xfrm>
        </p:spPr>
        <p:txBody>
          <a:bodyPr>
            <a:normAutofit/>
          </a:bodyPr>
          <a:lstStyle/>
          <a:p>
            <a:pPr algn="r"/>
            <a:r>
              <a:rPr lang="mi-NZ" b="1" dirty="0">
                <a:solidFill>
                  <a:srgbClr val="FFFF00"/>
                </a:solidFill>
              </a:rPr>
              <a:t>10. Accompany the young  </a:t>
            </a:r>
            <a:r>
              <a:rPr lang="mi-NZ" sz="1600" b="1" dirty="0">
                <a:solidFill>
                  <a:srgbClr val="FFFF00"/>
                </a:solidFill>
                <a:latin typeface="Calibri" panose="020F0502020204030204"/>
                <a:ea typeface="+mn-ea"/>
                <a:cs typeface="+mn-cs"/>
              </a:rPr>
              <a:t>(1/2)</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334298" y="1037064"/>
            <a:ext cx="11675566" cy="5932448"/>
          </a:xfrm>
        </p:spPr>
        <p:txBody>
          <a:bodyPr>
            <a:normAutofit/>
          </a:bodyPr>
          <a:lstStyle/>
          <a:p>
            <a:pPr marL="0" indent="0" algn="r">
              <a:lnSpc>
                <a:spcPct val="110000"/>
              </a:lnSpc>
              <a:buNone/>
            </a:pPr>
            <a:r>
              <a:rPr lang="en-US" sz="2600" dirty="0">
                <a:solidFill>
                  <a:schemeClr val="bg1"/>
                </a:solidFill>
              </a:rPr>
              <a:t>			Jesus walks with two disciples who did not grasp the meaning of 			all that happened to him, and are leaving Jerusalem and the 				community behind. </a:t>
            </a:r>
            <a:r>
              <a:rPr lang="en-US" sz="2600" i="1" dirty="0">
                <a:solidFill>
                  <a:srgbClr val="FFFF00"/>
                </a:solidFill>
              </a:rPr>
              <a:t>Wanting to accompany them, he joins them 			on the way</a:t>
            </a:r>
            <a:r>
              <a:rPr lang="en-US" sz="2600" dirty="0">
                <a:solidFill>
                  <a:schemeClr val="bg1"/>
                </a:solidFill>
              </a:rPr>
              <a:t>. He asks them questions and listens patiently to their 			version of events, and in this way he helps them recognize what 			they were experiencing. Then, with affection and power, he 				proclaims the word to them, leading them to interpret the events they had experienced in the light of the Scriptures. He accepts their invitation to stay with them as evening falls; </a:t>
            </a:r>
            <a:r>
              <a:rPr lang="en-US" sz="2600" i="1" dirty="0">
                <a:solidFill>
                  <a:srgbClr val="FFFF00"/>
                </a:solidFill>
              </a:rPr>
              <a:t>he enters into their night</a:t>
            </a:r>
            <a:r>
              <a:rPr lang="en-US" sz="2600" dirty="0">
                <a:solidFill>
                  <a:schemeClr val="bg1"/>
                </a:solidFill>
              </a:rPr>
              <a:t>. As they listen to him speak, their hearts burn within them and their minds are opened; they then recognize him in the breaking of the bread. They themselves choose to resume their journey at once in the opposite direction, to return to the community and to share the experience of their encounter with the risen Lord.</a:t>
            </a:r>
            <a:r>
              <a:rPr lang="en-NZ" sz="2600" dirty="0">
                <a:solidFill>
                  <a:schemeClr val="bg1"/>
                </a:solidFill>
              </a:rPr>
              <a:t>   (CV 237)</a:t>
            </a:r>
          </a:p>
        </p:txBody>
      </p:sp>
      <p:pic>
        <p:nvPicPr>
          <p:cNvPr id="6" name="Picture 5" descr="Image result for Christus Vivit">
            <a:extLst>
              <a:ext uri="{FF2B5EF4-FFF2-40B4-BE49-F238E27FC236}">
                <a16:creationId xmlns:a16="http://schemas.microsoft.com/office/drawing/2014/main" id="{5C97FAE8-25CB-426F-AF9D-C1B860CB6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97" y="187667"/>
            <a:ext cx="2568973" cy="384960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479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838199" y="-58613"/>
            <a:ext cx="11019504" cy="1325563"/>
          </a:xfrm>
        </p:spPr>
        <p:txBody>
          <a:bodyPr>
            <a:normAutofit/>
          </a:bodyPr>
          <a:lstStyle/>
          <a:p>
            <a:pPr algn="r"/>
            <a:r>
              <a:rPr lang="mi-NZ" b="1" dirty="0">
                <a:solidFill>
                  <a:srgbClr val="FFFF00"/>
                </a:solidFill>
              </a:rPr>
              <a:t>10. Accompany the young </a:t>
            </a:r>
            <a:r>
              <a:rPr lang="mi-NZ" sz="1600" b="1" dirty="0">
                <a:solidFill>
                  <a:srgbClr val="FFFF00"/>
                </a:solidFill>
                <a:latin typeface="Calibri" panose="020F0502020204030204"/>
              </a:rPr>
              <a:t>(2/2)</a:t>
            </a:r>
            <a:endParaRPr lang="en-NZ" b="1" dirty="0">
              <a:solidFill>
                <a:srgbClr val="FFFF00"/>
              </a:solidFill>
            </a:endParaRPr>
          </a:p>
        </p:txBody>
      </p:sp>
      <p:pic>
        <p:nvPicPr>
          <p:cNvPr id="5" name="Picture 4" descr="Image result for Christus Vivit">
            <a:extLst>
              <a:ext uri="{FF2B5EF4-FFF2-40B4-BE49-F238E27FC236}">
                <a16:creationId xmlns:a16="http://schemas.microsoft.com/office/drawing/2014/main" id="{08341277-3AD0-4C29-B9F6-278B8DFE2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97" y="187667"/>
            <a:ext cx="2568973" cy="384960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98FC2F7F-276F-49B6-845E-CFC78C7A7A47}"/>
              </a:ext>
            </a:extLst>
          </p:cNvPr>
          <p:cNvSpPr>
            <a:spLocks noGrp="1"/>
          </p:cNvSpPr>
          <p:nvPr>
            <p:ph idx="1"/>
          </p:nvPr>
        </p:nvSpPr>
        <p:spPr>
          <a:xfrm>
            <a:off x="334297" y="970157"/>
            <a:ext cx="11686719" cy="5988204"/>
          </a:xfrm>
        </p:spPr>
        <p:txBody>
          <a:bodyPr>
            <a:noAutofit/>
          </a:bodyPr>
          <a:lstStyle/>
          <a:p>
            <a:pPr marL="0" indent="0" algn="r">
              <a:lnSpc>
                <a:spcPct val="110000"/>
              </a:lnSpc>
              <a:buNone/>
            </a:pPr>
            <a:r>
              <a:rPr lang="en-US" sz="2600" dirty="0">
                <a:solidFill>
                  <a:schemeClr val="bg1"/>
                </a:solidFill>
              </a:rPr>
              <a:t>			Then too, the </a:t>
            </a:r>
            <a:r>
              <a:rPr lang="en-US" sz="2600" i="1" dirty="0">
                <a:solidFill>
                  <a:srgbClr val="FFFF00"/>
                </a:solidFill>
              </a:rPr>
              <a:t>person-to-person contact indispensable for passing 			on the message can happen</a:t>
            </a:r>
            <a:r>
              <a:rPr lang="en-US" sz="2600" dirty="0">
                <a:solidFill>
                  <a:schemeClr val="bg1"/>
                </a:solidFill>
              </a:rPr>
              <a:t>, something whose place cannot be taken by any pastoral resource or strategy.</a:t>
            </a:r>
            <a:r>
              <a:rPr lang="en-NZ" sz="2600" dirty="0">
                <a:solidFill>
                  <a:schemeClr val="bg1"/>
                </a:solidFill>
              </a:rPr>
              <a:t> (CV 237)</a:t>
            </a:r>
          </a:p>
          <a:p>
            <a:pPr marL="0" indent="0" algn="r">
              <a:lnSpc>
                <a:spcPct val="110000"/>
              </a:lnSpc>
              <a:buNone/>
            </a:pPr>
            <a:r>
              <a:rPr lang="en-US" sz="2600" dirty="0">
                <a:solidFill>
                  <a:schemeClr val="bg1"/>
                </a:solidFill>
              </a:rPr>
              <a:t>			In addition to the ordinary, well-planned pastoral ministry that 			parishes and movements carry out, it is also important to allow 			room for a "popular" youth ministry, with a different style, 				schedule, pace and method. Broader and more flexible, it goes out to those places where real young people are active, and fosters the natural leadership qualities and the charisms sown by the Holy Spirit. It tries to avoid imposing obstacles, rules, controls and obligatory structures on these young believers who are natural leaders in their </a:t>
            </a:r>
            <a:r>
              <a:rPr lang="en-US" sz="2600" dirty="0" err="1">
                <a:solidFill>
                  <a:schemeClr val="bg1"/>
                </a:solidFill>
              </a:rPr>
              <a:t>neighbourhoods</a:t>
            </a:r>
            <a:r>
              <a:rPr lang="en-US" sz="2600" dirty="0">
                <a:solidFill>
                  <a:schemeClr val="bg1"/>
                </a:solidFill>
              </a:rPr>
              <a:t> and in other settings. </a:t>
            </a:r>
            <a:r>
              <a:rPr lang="en-US" sz="2600" i="1" dirty="0">
                <a:solidFill>
                  <a:srgbClr val="FFFF00"/>
                </a:solidFill>
              </a:rPr>
              <a:t>We need only to accompany and encourage them</a:t>
            </a:r>
            <a:r>
              <a:rPr lang="en-US" sz="2600" dirty="0">
                <a:solidFill>
                  <a:schemeClr val="bg1"/>
                </a:solidFill>
              </a:rPr>
              <a:t>, trusting a little more in the genius of the Holy Spirit, who acts as he wills.   (CV 230)</a:t>
            </a:r>
            <a:endParaRPr lang="en-NZ" sz="2600" dirty="0">
              <a:solidFill>
                <a:schemeClr val="bg1"/>
              </a:solidFill>
            </a:endParaRPr>
          </a:p>
        </p:txBody>
      </p:sp>
    </p:spTree>
    <p:extLst>
      <p:ext uri="{BB962C8B-B14F-4D97-AF65-F5344CB8AC3E}">
        <p14:creationId xmlns:p14="http://schemas.microsoft.com/office/powerpoint/2010/main" val="3418683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838199" y="-58613"/>
            <a:ext cx="11019504" cy="1325563"/>
          </a:xfrm>
        </p:spPr>
        <p:txBody>
          <a:bodyPr>
            <a:normAutofit/>
          </a:bodyPr>
          <a:lstStyle/>
          <a:p>
            <a:pPr algn="r"/>
            <a:r>
              <a:rPr lang="mi-NZ" b="1" dirty="0">
                <a:solidFill>
                  <a:srgbClr val="FFFF00"/>
                </a:solidFill>
              </a:rPr>
              <a:t>10. Accompany the young </a:t>
            </a:r>
            <a:r>
              <a:rPr lang="mi-NZ" sz="1600" b="1" dirty="0">
                <a:latin typeface="Calibri" panose="020F0502020204030204"/>
              </a:rPr>
              <a:t>(1/2)</a:t>
            </a:r>
            <a:endParaRPr lang="en-NZ" b="1" dirty="0"/>
          </a:p>
        </p:txBody>
      </p:sp>
      <p:pic>
        <p:nvPicPr>
          <p:cNvPr id="5" name="Picture 4" descr="Image result for Christus Vivit">
            <a:extLst>
              <a:ext uri="{FF2B5EF4-FFF2-40B4-BE49-F238E27FC236}">
                <a16:creationId xmlns:a16="http://schemas.microsoft.com/office/drawing/2014/main" id="{08341277-3AD0-4C29-B9F6-278B8DFE2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57" y="1262960"/>
            <a:ext cx="2811957" cy="421371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98FC2F7F-276F-49B6-845E-CFC78C7A7A47}"/>
              </a:ext>
            </a:extLst>
          </p:cNvPr>
          <p:cNvSpPr>
            <a:spLocks noGrp="1"/>
          </p:cNvSpPr>
          <p:nvPr>
            <p:ph idx="1"/>
          </p:nvPr>
        </p:nvSpPr>
        <p:spPr>
          <a:xfrm>
            <a:off x="2947481" y="970157"/>
            <a:ext cx="9073535" cy="5988204"/>
          </a:xfrm>
        </p:spPr>
        <p:txBody>
          <a:bodyPr>
            <a:noAutofit/>
          </a:bodyPr>
          <a:lstStyle/>
          <a:p>
            <a:pPr marL="0" indent="0" algn="r">
              <a:lnSpc>
                <a:spcPct val="110000"/>
              </a:lnSpc>
              <a:spcBef>
                <a:spcPts val="1200"/>
              </a:spcBef>
              <a:buNone/>
            </a:pPr>
            <a:r>
              <a:rPr lang="en-US" i="1" dirty="0">
                <a:solidFill>
                  <a:srgbClr val="FF0000"/>
                </a:solidFill>
              </a:rPr>
              <a:t>… wanting to accompany them, he joins them on the way</a:t>
            </a:r>
            <a:endParaRPr lang="en-US" i="1" dirty="0">
              <a:solidFill>
                <a:srgbClr val="FFFF00"/>
              </a:solidFill>
            </a:endParaRPr>
          </a:p>
          <a:p>
            <a:pPr marL="0" indent="0" algn="r">
              <a:lnSpc>
                <a:spcPct val="110000"/>
              </a:lnSpc>
              <a:spcBef>
                <a:spcPts val="2400"/>
              </a:spcBef>
              <a:buNone/>
            </a:pPr>
            <a:r>
              <a:rPr lang="en-US" i="1" dirty="0">
                <a:solidFill>
                  <a:srgbClr val="FF0000"/>
                </a:solidFill>
              </a:rPr>
              <a:t>… he enters into their night</a:t>
            </a:r>
          </a:p>
          <a:p>
            <a:pPr marL="0" indent="0" algn="r">
              <a:lnSpc>
                <a:spcPct val="110000"/>
              </a:lnSpc>
              <a:spcBef>
                <a:spcPts val="2400"/>
              </a:spcBef>
              <a:buNone/>
            </a:pPr>
            <a:r>
              <a:rPr lang="en-US" i="1" dirty="0">
                <a:solidFill>
                  <a:srgbClr val="FF0000"/>
                </a:solidFill>
              </a:rPr>
              <a:t>… person-to-person contact is indispensable for passing on the message</a:t>
            </a:r>
          </a:p>
          <a:p>
            <a:pPr marL="0" indent="0" algn="r">
              <a:lnSpc>
                <a:spcPct val="110000"/>
              </a:lnSpc>
              <a:spcBef>
                <a:spcPts val="2400"/>
              </a:spcBef>
              <a:buNone/>
            </a:pPr>
            <a:r>
              <a:rPr lang="en-US" i="1" dirty="0">
                <a:solidFill>
                  <a:srgbClr val="FF0000"/>
                </a:solidFill>
              </a:rPr>
              <a:t>… we need only to accompany and encourage them</a:t>
            </a:r>
            <a:endParaRPr lang="en-US" dirty="0"/>
          </a:p>
          <a:p>
            <a:pPr marL="0" indent="0" algn="r">
              <a:lnSpc>
                <a:spcPct val="110000"/>
              </a:lnSpc>
              <a:spcBef>
                <a:spcPts val="1800"/>
              </a:spcBef>
              <a:buNone/>
            </a:pPr>
            <a:r>
              <a:rPr lang="en-US" dirty="0">
                <a:solidFill>
                  <a:schemeClr val="bg1"/>
                </a:solidFill>
              </a:rPr>
              <a:t>(CV 218, 230, 237)</a:t>
            </a:r>
            <a:endParaRPr lang="en-NZ" dirty="0">
              <a:solidFill>
                <a:schemeClr val="bg1"/>
              </a:solidFill>
            </a:endParaRPr>
          </a:p>
        </p:txBody>
      </p:sp>
      <p:sp>
        <p:nvSpPr>
          <p:cNvPr id="7" name="TextBox 6">
            <a:extLst>
              <a:ext uri="{FF2B5EF4-FFF2-40B4-BE49-F238E27FC236}">
                <a16:creationId xmlns:a16="http://schemas.microsoft.com/office/drawing/2014/main" id="{F337131D-FF74-48AD-A552-BA19A414746C}"/>
              </a:ext>
            </a:extLst>
          </p:cNvPr>
          <p:cNvSpPr txBox="1"/>
          <p:nvPr/>
        </p:nvSpPr>
        <p:spPr>
          <a:xfrm>
            <a:off x="4095348" y="5349234"/>
            <a:ext cx="7762355" cy="1077218"/>
          </a:xfrm>
          <a:prstGeom prst="rect">
            <a:avLst/>
          </a:prstGeom>
          <a:noFill/>
        </p:spPr>
        <p:txBody>
          <a:bodyPr wrap="square" rtlCol="0">
            <a:spAutoFit/>
          </a:bodyPr>
          <a:lstStyle/>
          <a:p>
            <a:pPr marL="342900" indent="-342900" algn="ctr">
              <a:buAutoNum type="arabicPeriod"/>
            </a:pPr>
            <a:r>
              <a:rPr lang="en-NZ" sz="3200" dirty="0">
                <a:solidFill>
                  <a:schemeClr val="bg1"/>
                </a:solidFill>
              </a:rPr>
              <a:t> Response? </a:t>
            </a:r>
            <a:r>
              <a:rPr lang="en-NZ" sz="2400" dirty="0">
                <a:solidFill>
                  <a:schemeClr val="bg1"/>
                </a:solidFill>
              </a:rPr>
              <a:t>(observations, reflection, thoughts) </a:t>
            </a:r>
            <a:endParaRPr lang="en-NZ" sz="3200" dirty="0">
              <a:solidFill>
                <a:schemeClr val="bg1"/>
              </a:solidFill>
            </a:endParaRPr>
          </a:p>
          <a:p>
            <a:pPr marL="342900" indent="-342900" algn="ctr">
              <a:buAutoNum type="arabicPeriod"/>
            </a:pPr>
            <a:r>
              <a:rPr lang="en-NZ" sz="3200" dirty="0">
                <a:solidFill>
                  <a:schemeClr val="bg1"/>
                </a:solidFill>
              </a:rPr>
              <a:t> How do we do this in our college/ministry?</a:t>
            </a:r>
          </a:p>
        </p:txBody>
      </p:sp>
    </p:spTree>
    <p:extLst>
      <p:ext uri="{BB962C8B-B14F-4D97-AF65-F5344CB8AC3E}">
        <p14:creationId xmlns:p14="http://schemas.microsoft.com/office/powerpoint/2010/main" val="3987580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Christus Vivit">
            <a:extLst>
              <a:ext uri="{FF2B5EF4-FFF2-40B4-BE49-F238E27FC236}">
                <a16:creationId xmlns:a16="http://schemas.microsoft.com/office/drawing/2014/main" id="{1BCD10C2-820A-49D4-A8C3-8F7068D580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811" y="-143234"/>
            <a:ext cx="7316659" cy="402416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EB4B6A-A2B2-40FB-954C-1B3FCCAC9220}"/>
              </a:ext>
            </a:extLst>
          </p:cNvPr>
          <p:cNvSpPr>
            <a:spLocks noGrp="1"/>
          </p:cNvSpPr>
          <p:nvPr>
            <p:ph type="title"/>
          </p:nvPr>
        </p:nvSpPr>
        <p:spPr/>
        <p:txBody>
          <a:bodyPr/>
          <a:lstStyle/>
          <a:p>
            <a:endParaRPr lang="en-NZ"/>
          </a:p>
        </p:txBody>
      </p:sp>
      <p:pic>
        <p:nvPicPr>
          <p:cNvPr id="4" name="Picture 6" descr="Image result for Christus Vivit">
            <a:extLst>
              <a:ext uri="{FF2B5EF4-FFF2-40B4-BE49-F238E27FC236}">
                <a16:creationId xmlns:a16="http://schemas.microsoft.com/office/drawing/2014/main" id="{2E5D2A89-913A-4AE2-8533-EC3371DE4C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71" t="4114" r="21920" b="8539"/>
          <a:stretch/>
        </p:blipFill>
        <p:spPr bwMode="auto">
          <a:xfrm>
            <a:off x="4135335" y="2047007"/>
            <a:ext cx="8158265" cy="49174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0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E13D-0F82-4C5D-82E0-0D189C26379E}"/>
              </a:ext>
            </a:extLst>
          </p:cNvPr>
          <p:cNvSpPr>
            <a:spLocks noGrp="1"/>
          </p:cNvSpPr>
          <p:nvPr>
            <p:ph type="title"/>
          </p:nvPr>
        </p:nvSpPr>
        <p:spPr>
          <a:xfrm>
            <a:off x="98893" y="365125"/>
            <a:ext cx="10515600" cy="1325563"/>
          </a:xfrm>
        </p:spPr>
        <p:txBody>
          <a:bodyPr/>
          <a:lstStyle/>
          <a:p>
            <a:r>
              <a:rPr lang="en-US" dirty="0">
                <a:solidFill>
                  <a:srgbClr val="FFFF00"/>
                </a:solidFill>
              </a:rPr>
              <a:t>Old and young, we need each other!</a:t>
            </a:r>
            <a:endParaRPr lang="en-NZ" dirty="0">
              <a:solidFill>
                <a:srgbClr val="FFFF00"/>
              </a:solidFill>
            </a:endParaRPr>
          </a:p>
        </p:txBody>
      </p:sp>
      <p:sp>
        <p:nvSpPr>
          <p:cNvPr id="3" name="Content Placeholder 2">
            <a:extLst>
              <a:ext uri="{FF2B5EF4-FFF2-40B4-BE49-F238E27FC236}">
                <a16:creationId xmlns:a16="http://schemas.microsoft.com/office/drawing/2014/main" id="{29203185-726C-45B8-822B-9EE24DCAD651}"/>
              </a:ext>
            </a:extLst>
          </p:cNvPr>
          <p:cNvSpPr>
            <a:spLocks noGrp="1"/>
          </p:cNvSpPr>
          <p:nvPr>
            <p:ph idx="1"/>
          </p:nvPr>
        </p:nvSpPr>
        <p:spPr>
          <a:xfrm>
            <a:off x="220494" y="1688763"/>
            <a:ext cx="8161507" cy="5158835"/>
          </a:xfrm>
        </p:spPr>
        <p:txBody>
          <a:bodyPr/>
          <a:lstStyle/>
          <a:p>
            <a:pPr marL="0" indent="0">
              <a:lnSpc>
                <a:spcPct val="100000"/>
              </a:lnSpc>
              <a:buNone/>
            </a:pPr>
            <a:r>
              <a:rPr lang="en-US" dirty="0">
                <a:solidFill>
                  <a:schemeClr val="bg1"/>
                </a:solidFill>
              </a:rPr>
              <a:t>During the Synod, one of the young auditors from the Samoan Islands spoke of the Church as a canoe, in which the elderly help to keep on course by judging the position of the stars, while the young keep rowing, imagining what waits for them ahead. Let us steer clear of young people who think that adults represent a meaningless past, and those adults who always think they know how young people should act. Instead, let us all climb aboard the same canoe and together seek a better world, with the constantly renewed momentum of the Holy Spirit.   (CV 201)</a:t>
            </a:r>
            <a:endParaRPr lang="en-NZ" dirty="0">
              <a:solidFill>
                <a:schemeClr val="bg1"/>
              </a:solidFill>
            </a:endParaRPr>
          </a:p>
        </p:txBody>
      </p:sp>
      <p:pic>
        <p:nvPicPr>
          <p:cNvPr id="4" name="Picture 6" descr="Image result for Christus Vivit">
            <a:extLst>
              <a:ext uri="{FF2B5EF4-FFF2-40B4-BE49-F238E27FC236}">
                <a16:creationId xmlns:a16="http://schemas.microsoft.com/office/drawing/2014/main" id="{5235881E-BC09-4FC2-B24A-D0BE3AABD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858002" y="1523998"/>
            <a:ext cx="6858000" cy="381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859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7B28-641C-4986-BA75-E5EDE21BF2AB}"/>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1854A80C-7D75-44F6-BC37-BE41CEC97F91}"/>
              </a:ext>
            </a:extLst>
          </p:cNvPr>
          <p:cNvSpPr>
            <a:spLocks noGrp="1"/>
          </p:cNvSpPr>
          <p:nvPr>
            <p:ph idx="1"/>
          </p:nvPr>
        </p:nvSpPr>
        <p:spPr/>
        <p:txBody>
          <a:bodyPr/>
          <a:lstStyle/>
          <a:p>
            <a:endParaRPr lang="en-NZ"/>
          </a:p>
        </p:txBody>
      </p:sp>
      <p:pic>
        <p:nvPicPr>
          <p:cNvPr id="3074" name="Picture 2" descr="Image result for Christus Vivit">
            <a:extLst>
              <a:ext uri="{FF2B5EF4-FFF2-40B4-BE49-F238E27FC236}">
                <a16:creationId xmlns:a16="http://schemas.microsoft.com/office/drawing/2014/main" id="{7AA8D550-C286-4CBA-971B-7FA50CB1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7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Christus Vivit">
            <a:extLst>
              <a:ext uri="{FF2B5EF4-FFF2-40B4-BE49-F238E27FC236}">
                <a16:creationId xmlns:a16="http://schemas.microsoft.com/office/drawing/2014/main" id="{1BCD10C2-820A-49D4-A8C3-8F7068D580D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3498"/>
          <a:stretch/>
        </p:blipFill>
        <p:spPr bwMode="auto">
          <a:xfrm>
            <a:off x="-3278211" y="-143234"/>
            <a:ext cx="4865711" cy="402416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EB4B6A-A2B2-40FB-954C-1B3FCCAC9220}"/>
              </a:ext>
            </a:extLst>
          </p:cNvPr>
          <p:cNvSpPr>
            <a:spLocks noGrp="1"/>
          </p:cNvSpPr>
          <p:nvPr>
            <p:ph type="title"/>
          </p:nvPr>
        </p:nvSpPr>
        <p:spPr/>
        <p:txBody>
          <a:bodyPr/>
          <a:lstStyle/>
          <a:p>
            <a:endParaRPr lang="en-NZ"/>
          </a:p>
        </p:txBody>
      </p:sp>
      <p:pic>
        <p:nvPicPr>
          <p:cNvPr id="4" name="Picture 6" descr="Image result for Christus Vivit">
            <a:extLst>
              <a:ext uri="{FF2B5EF4-FFF2-40B4-BE49-F238E27FC236}">
                <a16:creationId xmlns:a16="http://schemas.microsoft.com/office/drawing/2014/main" id="{2E5D2A89-913A-4AE2-8533-EC3371DE4C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71" t="4114" r="21920" b="8539"/>
          <a:stretch/>
        </p:blipFill>
        <p:spPr bwMode="auto">
          <a:xfrm>
            <a:off x="4135335" y="-2791693"/>
            <a:ext cx="8158265" cy="49174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3324C3-D5F5-4434-95F9-CD8AB337ED7E}"/>
              </a:ext>
            </a:extLst>
          </p:cNvPr>
          <p:cNvSpPr txBox="1"/>
          <p:nvPr/>
        </p:nvSpPr>
        <p:spPr>
          <a:xfrm>
            <a:off x="1739900" y="2900411"/>
            <a:ext cx="9613900" cy="2382191"/>
          </a:xfrm>
          <a:prstGeom prst="rect">
            <a:avLst/>
          </a:prstGeom>
          <a:noFill/>
        </p:spPr>
        <p:txBody>
          <a:bodyPr wrap="square" rtlCol="0">
            <a:spAutoFit/>
          </a:bodyPr>
          <a:lstStyle/>
          <a:p>
            <a:pPr marL="342900" indent="-342900">
              <a:lnSpc>
                <a:spcPct val="200000"/>
              </a:lnSpc>
              <a:buAutoNum type="arabicPeriod"/>
            </a:pPr>
            <a:r>
              <a:rPr lang="en-NZ" sz="4000" dirty="0">
                <a:solidFill>
                  <a:schemeClr val="bg1"/>
                </a:solidFill>
              </a:rPr>
              <a:t> Response? </a:t>
            </a:r>
            <a:r>
              <a:rPr lang="en-NZ" sz="3200" dirty="0">
                <a:solidFill>
                  <a:schemeClr val="bg1"/>
                </a:solidFill>
              </a:rPr>
              <a:t>(observations, reflection, thoughts) </a:t>
            </a:r>
            <a:endParaRPr lang="en-NZ" sz="4000" dirty="0">
              <a:solidFill>
                <a:schemeClr val="bg1"/>
              </a:solidFill>
            </a:endParaRPr>
          </a:p>
          <a:p>
            <a:pPr marL="342900" indent="-342900">
              <a:lnSpc>
                <a:spcPct val="200000"/>
              </a:lnSpc>
              <a:buAutoNum type="arabicPeriod"/>
            </a:pPr>
            <a:r>
              <a:rPr lang="en-NZ" sz="4000" dirty="0">
                <a:solidFill>
                  <a:schemeClr val="bg1"/>
                </a:solidFill>
              </a:rPr>
              <a:t> How do we do this in our college/ministry?</a:t>
            </a:r>
          </a:p>
        </p:txBody>
      </p:sp>
    </p:spTree>
    <p:extLst>
      <p:ext uri="{BB962C8B-B14F-4D97-AF65-F5344CB8AC3E}">
        <p14:creationId xmlns:p14="http://schemas.microsoft.com/office/powerpoint/2010/main" val="2608046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838200" y="365125"/>
            <a:ext cx="10515600" cy="1325563"/>
          </a:xfrm>
        </p:spPr>
        <p:txBody>
          <a:bodyPr/>
          <a:lstStyle/>
          <a:p>
            <a:r>
              <a:rPr lang="mi-NZ" b="1" dirty="0">
                <a:solidFill>
                  <a:srgbClr val="FFFF00"/>
                </a:solidFill>
              </a:rPr>
              <a:t>1. Reflect Christ</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25920" y="1507707"/>
            <a:ext cx="7811814" cy="5342430"/>
          </a:xfrm>
        </p:spPr>
        <p:txBody>
          <a:bodyPr/>
          <a:lstStyle/>
          <a:p>
            <a:pPr marL="0" indent="0">
              <a:lnSpc>
                <a:spcPct val="110000"/>
              </a:lnSpc>
              <a:buNone/>
            </a:pPr>
            <a:r>
              <a:rPr lang="en-NZ" dirty="0">
                <a:solidFill>
                  <a:schemeClr val="bg1"/>
                </a:solidFill>
              </a:rPr>
              <a:t>Even though to many young people, God, religion and the Church seem empty words, they are sensitive to the figure of Jesus when he is presented in an attractive and effective way. Consequently, the Church should not be excessively caught up in herself but instead, and </a:t>
            </a:r>
            <a:r>
              <a:rPr lang="en-NZ" i="1" dirty="0">
                <a:solidFill>
                  <a:srgbClr val="FFFF00"/>
                </a:solidFill>
              </a:rPr>
              <a:t>above all, reflect Jesus Christ</a:t>
            </a:r>
            <a:r>
              <a:rPr lang="en-NZ" dirty="0">
                <a:solidFill>
                  <a:schemeClr val="bg1"/>
                </a:solidFill>
              </a:rPr>
              <a:t>. This means humbly acknowledging that some things concretely need to change, and if that is to happen, she needs to appreciate the vision but also the criticisms of young people. "Christ is alive and he wants you to be alive!“   (CV 39)</a:t>
            </a:r>
          </a:p>
        </p:txBody>
      </p:sp>
      <p:pic>
        <p:nvPicPr>
          <p:cNvPr id="4" name="Picture 8" descr="Image result for Christus Vivit">
            <a:extLst>
              <a:ext uri="{FF2B5EF4-FFF2-40B4-BE49-F238E27FC236}">
                <a16:creationId xmlns:a16="http://schemas.microsoft.com/office/drawing/2014/main" id="{46D4A0D2-DB9A-4990-A0A7-F4F89A9FE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0"/>
            <a:ext cx="4403725"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234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838200" y="365125"/>
            <a:ext cx="10515600" cy="1325563"/>
          </a:xfrm>
        </p:spPr>
        <p:txBody>
          <a:bodyPr/>
          <a:lstStyle/>
          <a:p>
            <a:r>
              <a:rPr lang="mi-NZ" b="1" dirty="0">
                <a:solidFill>
                  <a:srgbClr val="FFFF00"/>
                </a:solidFill>
              </a:rPr>
              <a:t>1. Reflect Christ</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25920" y="1507707"/>
            <a:ext cx="7811814" cy="1819693"/>
          </a:xfrm>
        </p:spPr>
        <p:txBody>
          <a:bodyPr/>
          <a:lstStyle/>
          <a:p>
            <a:pPr marL="0" indent="0">
              <a:lnSpc>
                <a:spcPct val="110000"/>
              </a:lnSpc>
              <a:buNone/>
            </a:pPr>
            <a:endParaRPr lang="en-NZ" dirty="0"/>
          </a:p>
          <a:p>
            <a:pPr marL="0" indent="0">
              <a:lnSpc>
                <a:spcPct val="110000"/>
              </a:lnSpc>
              <a:buNone/>
            </a:pPr>
            <a:r>
              <a:rPr lang="en-NZ" i="1" dirty="0">
                <a:solidFill>
                  <a:srgbClr val="FF0000"/>
                </a:solidFill>
              </a:rPr>
              <a:t>	… above all, reflect Jesus Christ</a:t>
            </a:r>
            <a:r>
              <a:rPr lang="en-NZ" dirty="0"/>
              <a:t>.</a:t>
            </a:r>
            <a:r>
              <a:rPr lang="en-NZ" dirty="0">
                <a:solidFill>
                  <a:schemeClr val="bg1"/>
                </a:solidFill>
              </a:rPr>
              <a:t> </a:t>
            </a:r>
            <a:r>
              <a:rPr lang="en-NZ" dirty="0"/>
              <a:t>This means 								</a:t>
            </a:r>
            <a:r>
              <a:rPr lang="en-NZ" dirty="0">
                <a:solidFill>
                  <a:schemeClr val="bg1"/>
                </a:solidFill>
              </a:rPr>
              <a:t>(CV 39)</a:t>
            </a:r>
          </a:p>
        </p:txBody>
      </p:sp>
      <p:pic>
        <p:nvPicPr>
          <p:cNvPr id="4" name="Picture 8" descr="Image result for Christus Vivit">
            <a:extLst>
              <a:ext uri="{FF2B5EF4-FFF2-40B4-BE49-F238E27FC236}">
                <a16:creationId xmlns:a16="http://schemas.microsoft.com/office/drawing/2014/main" id="{46D4A0D2-DB9A-4990-A0A7-F4F89A9FE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0"/>
            <a:ext cx="4403725"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63C3A0-7757-4B30-BDF2-9C9E5D639CFF}"/>
              </a:ext>
            </a:extLst>
          </p:cNvPr>
          <p:cNvSpPr txBox="1"/>
          <p:nvPr/>
        </p:nvSpPr>
        <p:spPr>
          <a:xfrm>
            <a:off x="75379" y="4955282"/>
            <a:ext cx="7762355" cy="1077218"/>
          </a:xfrm>
          <a:prstGeom prst="rect">
            <a:avLst/>
          </a:prstGeom>
          <a:noFill/>
        </p:spPr>
        <p:txBody>
          <a:bodyPr wrap="square" rtlCol="0">
            <a:spAutoFit/>
          </a:bodyPr>
          <a:lstStyle/>
          <a:p>
            <a:pPr marL="342900" indent="-342900" algn="ctr">
              <a:buAutoNum type="arabicPeriod"/>
            </a:pPr>
            <a:r>
              <a:rPr lang="en-NZ" sz="3200" dirty="0">
                <a:solidFill>
                  <a:schemeClr val="bg1"/>
                </a:solidFill>
              </a:rPr>
              <a:t> Response? </a:t>
            </a:r>
            <a:r>
              <a:rPr lang="en-NZ" sz="2400" dirty="0">
                <a:solidFill>
                  <a:schemeClr val="bg1"/>
                </a:solidFill>
              </a:rPr>
              <a:t>(observations, reflection, thoughts) </a:t>
            </a:r>
            <a:endParaRPr lang="en-NZ" sz="3200" dirty="0">
              <a:solidFill>
                <a:schemeClr val="bg1"/>
              </a:solidFill>
            </a:endParaRPr>
          </a:p>
          <a:p>
            <a:pPr marL="342900" indent="-342900" algn="ctr">
              <a:buAutoNum type="arabicPeriod"/>
            </a:pPr>
            <a:r>
              <a:rPr lang="en-NZ" sz="3200" dirty="0">
                <a:solidFill>
                  <a:schemeClr val="bg1"/>
                </a:solidFill>
              </a:rPr>
              <a:t> How do we do this in our college/ministry?</a:t>
            </a:r>
          </a:p>
        </p:txBody>
      </p:sp>
    </p:spTree>
    <p:extLst>
      <p:ext uri="{BB962C8B-B14F-4D97-AF65-F5344CB8AC3E}">
        <p14:creationId xmlns:p14="http://schemas.microsoft.com/office/powerpoint/2010/main" val="155981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8985-F564-4954-9B47-23D695C8BFC7}"/>
              </a:ext>
            </a:extLst>
          </p:cNvPr>
          <p:cNvSpPr>
            <a:spLocks noGrp="1"/>
          </p:cNvSpPr>
          <p:nvPr>
            <p:ph type="title"/>
          </p:nvPr>
        </p:nvSpPr>
        <p:spPr>
          <a:xfrm>
            <a:off x="838200" y="111125"/>
            <a:ext cx="10515600" cy="1325563"/>
          </a:xfrm>
        </p:spPr>
        <p:txBody>
          <a:bodyPr/>
          <a:lstStyle/>
          <a:p>
            <a:pPr algn="r"/>
            <a:r>
              <a:rPr lang="mi-NZ" b="1" dirty="0">
                <a:solidFill>
                  <a:srgbClr val="FFFF00"/>
                </a:solidFill>
              </a:rPr>
              <a:t>2. Be young at heart </a:t>
            </a:r>
            <a:r>
              <a:rPr lang="mi-NZ" sz="1600" b="1" dirty="0">
                <a:solidFill>
                  <a:srgbClr val="FFFF00"/>
                </a:solidFill>
              </a:rPr>
              <a:t>(1/3)</a:t>
            </a:r>
            <a:r>
              <a:rPr lang="mi-NZ" b="1" dirty="0">
                <a:solidFill>
                  <a:srgbClr val="FFFF00"/>
                </a:solidFill>
              </a:rPr>
              <a:t> </a:t>
            </a:r>
            <a:endParaRPr lang="en-NZ" b="1" dirty="0">
              <a:solidFill>
                <a:srgbClr val="FFFF00"/>
              </a:solidFill>
            </a:endParaRPr>
          </a:p>
        </p:txBody>
      </p:sp>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4288220" y="1334722"/>
            <a:ext cx="7811814" cy="5342430"/>
          </a:xfrm>
        </p:spPr>
        <p:txBody>
          <a:bodyPr>
            <a:normAutofit lnSpcReduction="10000"/>
          </a:bodyPr>
          <a:lstStyle/>
          <a:p>
            <a:pPr marL="0" indent="0" algn="r">
              <a:lnSpc>
                <a:spcPct val="110000"/>
              </a:lnSpc>
              <a:buNone/>
            </a:pPr>
            <a:r>
              <a:rPr lang="en-NZ" dirty="0">
                <a:solidFill>
                  <a:schemeClr val="bg1"/>
                </a:solidFill>
              </a:rPr>
              <a:t>To be credible to young people, there are times when (the Church) needs to regain her humility and simply listen, recognizing that what others have to say can provide some light to help her better understand the Gospel. </a:t>
            </a:r>
            <a:r>
              <a:rPr lang="en-NZ" i="1" dirty="0">
                <a:solidFill>
                  <a:srgbClr val="FFFF00"/>
                </a:solidFill>
              </a:rPr>
              <a:t>A Church always on the defensive, which loses her humility and stops listening to others, which leaves no room for questions, loses her youth and turns into a museum</a:t>
            </a:r>
            <a:r>
              <a:rPr lang="en-NZ" dirty="0">
                <a:solidFill>
                  <a:schemeClr val="bg1"/>
                </a:solidFill>
              </a:rPr>
              <a:t>. How, then, will she be able to respond to the dreams of young people? </a:t>
            </a:r>
          </a:p>
          <a:p>
            <a:pPr marL="0" indent="0" algn="r">
              <a:lnSpc>
                <a:spcPct val="110000"/>
              </a:lnSpc>
              <a:buNone/>
            </a:pPr>
            <a:r>
              <a:rPr lang="en-NZ" dirty="0">
                <a:solidFill>
                  <a:schemeClr val="bg1"/>
                </a:solidFill>
              </a:rPr>
              <a:t>(CV 41)</a:t>
            </a:r>
          </a:p>
        </p:txBody>
      </p:sp>
      <p:pic>
        <p:nvPicPr>
          <p:cNvPr id="6" name="Picture 6" descr="Related image">
            <a:extLst>
              <a:ext uri="{FF2B5EF4-FFF2-40B4-BE49-F238E27FC236}">
                <a16:creationId xmlns:a16="http://schemas.microsoft.com/office/drawing/2014/main" id="{D711EC3C-7DA5-4DE4-939B-34E411980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0" y="-15647"/>
            <a:ext cx="4342360" cy="688151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120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4288220" y="1423622"/>
            <a:ext cx="7811814" cy="5342430"/>
          </a:xfrm>
        </p:spPr>
        <p:txBody>
          <a:bodyPr/>
          <a:lstStyle/>
          <a:p>
            <a:pPr marL="0" indent="0" algn="r">
              <a:lnSpc>
                <a:spcPct val="110000"/>
              </a:lnSpc>
              <a:buNone/>
            </a:pPr>
            <a:r>
              <a:rPr lang="en-NZ" dirty="0">
                <a:solidFill>
                  <a:schemeClr val="bg1"/>
                </a:solidFill>
              </a:rPr>
              <a:t>…</a:t>
            </a:r>
            <a:r>
              <a:rPr lang="en-NZ" i="1" dirty="0">
                <a:solidFill>
                  <a:srgbClr val="FFFF00"/>
                </a:solidFill>
              </a:rPr>
              <a:t>true youth means having a heart capable of loving, whereas everything that separates us from others makes the soul grow old</a:t>
            </a:r>
            <a:r>
              <a:rPr lang="en-NZ" dirty="0">
                <a:solidFill>
                  <a:schemeClr val="bg1"/>
                </a:solidFill>
              </a:rPr>
              <a:t>. And so he (Paul) concludes: “above all, clothe yourselves with love, which binds everything together in perfect harmony”(Col 3:14).</a:t>
            </a:r>
          </a:p>
          <a:p>
            <a:pPr marL="0" indent="0" algn="r">
              <a:lnSpc>
                <a:spcPct val="110000"/>
              </a:lnSpc>
              <a:buNone/>
            </a:pPr>
            <a:r>
              <a:rPr lang="en-NZ" dirty="0">
                <a:solidFill>
                  <a:schemeClr val="bg1"/>
                </a:solidFill>
              </a:rPr>
              <a:t> (CV 13)</a:t>
            </a:r>
          </a:p>
        </p:txBody>
      </p:sp>
      <p:pic>
        <p:nvPicPr>
          <p:cNvPr id="6" name="Picture 6" descr="Related image">
            <a:extLst>
              <a:ext uri="{FF2B5EF4-FFF2-40B4-BE49-F238E27FC236}">
                <a16:creationId xmlns:a16="http://schemas.microsoft.com/office/drawing/2014/main" id="{F2DD2488-351B-4F70-9D62-782DA91B9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0" y="-15647"/>
            <a:ext cx="4342360" cy="688151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1A239ED-FDB6-4867-B3F7-AA59FB855874}"/>
              </a:ext>
            </a:extLst>
          </p:cNvPr>
          <p:cNvSpPr>
            <a:spLocks noGrp="1"/>
          </p:cNvSpPr>
          <p:nvPr>
            <p:ph type="title"/>
          </p:nvPr>
        </p:nvSpPr>
        <p:spPr/>
        <p:txBody>
          <a:bodyPr/>
          <a:lstStyle/>
          <a:p>
            <a:endParaRPr lang="en-NZ"/>
          </a:p>
        </p:txBody>
      </p:sp>
      <p:sp>
        <p:nvSpPr>
          <p:cNvPr id="7" name="Title 1">
            <a:extLst>
              <a:ext uri="{FF2B5EF4-FFF2-40B4-BE49-F238E27FC236}">
                <a16:creationId xmlns:a16="http://schemas.microsoft.com/office/drawing/2014/main" id="{BE03BC45-CA6E-4F03-95F8-4899F3CBAE28}"/>
              </a:ext>
            </a:extLst>
          </p:cNvPr>
          <p:cNvSpPr txBox="1">
            <a:spLocks/>
          </p:cNvSpPr>
          <p:nvPr/>
        </p:nvSpPr>
        <p:spPr>
          <a:xfrm>
            <a:off x="838200" y="111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mi-NZ" b="1" dirty="0">
                <a:solidFill>
                  <a:srgbClr val="FFFF00"/>
                </a:solidFill>
              </a:rPr>
              <a:t>2. Be young at heart </a:t>
            </a:r>
            <a:r>
              <a:rPr lang="mi-NZ" sz="1600" b="1" dirty="0">
                <a:solidFill>
                  <a:srgbClr val="FFFF00"/>
                </a:solidFill>
              </a:rPr>
              <a:t>(2/3)</a:t>
            </a:r>
            <a:r>
              <a:rPr lang="mi-NZ" b="1" dirty="0">
                <a:solidFill>
                  <a:srgbClr val="FFFF00"/>
                </a:solidFill>
              </a:rPr>
              <a:t> </a:t>
            </a:r>
            <a:endParaRPr lang="en-NZ" b="1" dirty="0">
              <a:solidFill>
                <a:srgbClr val="FFFF00"/>
              </a:solidFill>
            </a:endParaRPr>
          </a:p>
        </p:txBody>
      </p:sp>
    </p:spTree>
    <p:extLst>
      <p:ext uri="{BB962C8B-B14F-4D97-AF65-F5344CB8AC3E}">
        <p14:creationId xmlns:p14="http://schemas.microsoft.com/office/powerpoint/2010/main" val="90759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78FAE-BE8E-45E6-8A02-843D57B76569}"/>
              </a:ext>
            </a:extLst>
          </p:cNvPr>
          <p:cNvSpPr>
            <a:spLocks noGrp="1"/>
          </p:cNvSpPr>
          <p:nvPr>
            <p:ph idx="1"/>
          </p:nvPr>
        </p:nvSpPr>
        <p:spPr>
          <a:xfrm>
            <a:off x="4288220" y="1423622"/>
            <a:ext cx="7811814" cy="5342430"/>
          </a:xfrm>
        </p:spPr>
        <p:txBody>
          <a:bodyPr/>
          <a:lstStyle/>
          <a:p>
            <a:pPr marL="0" indent="0" algn="r">
              <a:lnSpc>
                <a:spcPct val="110000"/>
              </a:lnSpc>
              <a:buNone/>
            </a:pPr>
            <a:r>
              <a:rPr lang="en-NZ" dirty="0">
                <a:solidFill>
                  <a:schemeClr val="bg1"/>
                </a:solidFill>
              </a:rPr>
              <a:t>Let us ask the Lord to free the Church from those who would make her grow old, encase her in the past, hold her back or keep her at a standstill. … The Church is young when she is herself, when she receives ever anew the strength born of God's word, the Eucharist, and the daily presence of Christ and the power of his Spirit in our lives. </a:t>
            </a:r>
            <a:r>
              <a:rPr lang="en-NZ" i="1" dirty="0">
                <a:solidFill>
                  <a:srgbClr val="FFFF00"/>
                </a:solidFill>
              </a:rPr>
              <a:t>The Church is young when she shows herself capable of constantly returning to her source</a:t>
            </a:r>
            <a:r>
              <a:rPr lang="en-NZ" dirty="0">
                <a:solidFill>
                  <a:schemeClr val="bg1"/>
                </a:solidFill>
              </a:rPr>
              <a:t>. </a:t>
            </a:r>
          </a:p>
          <a:p>
            <a:pPr marL="0" indent="0" algn="r">
              <a:lnSpc>
                <a:spcPct val="110000"/>
              </a:lnSpc>
              <a:buNone/>
            </a:pPr>
            <a:r>
              <a:rPr lang="en-NZ" dirty="0">
                <a:solidFill>
                  <a:schemeClr val="bg1"/>
                </a:solidFill>
              </a:rPr>
              <a:t>(CV 35)</a:t>
            </a:r>
          </a:p>
        </p:txBody>
      </p:sp>
      <p:pic>
        <p:nvPicPr>
          <p:cNvPr id="6" name="Picture 6" descr="Related image">
            <a:extLst>
              <a:ext uri="{FF2B5EF4-FFF2-40B4-BE49-F238E27FC236}">
                <a16:creationId xmlns:a16="http://schemas.microsoft.com/office/drawing/2014/main" id="{71464367-E498-452B-8B77-4791B8A3F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0" y="-15647"/>
            <a:ext cx="4342360" cy="688151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60B2A23-A48B-41B4-8BDA-42F2F0F73E47}"/>
              </a:ext>
            </a:extLst>
          </p:cNvPr>
          <p:cNvSpPr txBox="1">
            <a:spLocks/>
          </p:cNvSpPr>
          <p:nvPr/>
        </p:nvSpPr>
        <p:spPr>
          <a:xfrm>
            <a:off x="838200" y="111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mi-NZ" b="1" dirty="0">
                <a:solidFill>
                  <a:srgbClr val="FFFF00"/>
                </a:solidFill>
              </a:rPr>
              <a:t>2. Be young at heart </a:t>
            </a:r>
            <a:r>
              <a:rPr lang="mi-NZ" sz="1600" b="1" dirty="0">
                <a:solidFill>
                  <a:srgbClr val="FFFF00"/>
                </a:solidFill>
              </a:rPr>
              <a:t>(3/3)</a:t>
            </a:r>
            <a:r>
              <a:rPr lang="mi-NZ" b="1" dirty="0">
                <a:solidFill>
                  <a:srgbClr val="FFFF00"/>
                </a:solidFill>
              </a:rPr>
              <a:t> </a:t>
            </a:r>
            <a:endParaRPr lang="en-NZ" b="1" dirty="0">
              <a:solidFill>
                <a:srgbClr val="FFFF00"/>
              </a:solidFill>
            </a:endParaRPr>
          </a:p>
        </p:txBody>
      </p:sp>
    </p:spTree>
    <p:extLst>
      <p:ext uri="{BB962C8B-B14F-4D97-AF65-F5344CB8AC3E}">
        <p14:creationId xmlns:p14="http://schemas.microsoft.com/office/powerpoint/2010/main" val="289193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609</TotalTime>
  <Words>3013</Words>
  <Application>Microsoft Office PowerPoint</Application>
  <PresentationFormat>Widescreen</PresentationFormat>
  <Paragraphs>168</Paragraphs>
  <Slides>31</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1. Reflect Christ</vt:lpstr>
      <vt:lpstr>1. Reflect Christ</vt:lpstr>
      <vt:lpstr>2. Be young at heart (1/3) </vt:lpstr>
      <vt:lpstr>PowerPoint Presentation</vt:lpstr>
      <vt:lpstr>PowerPoint Presentation</vt:lpstr>
      <vt:lpstr>PowerPoint Presentation</vt:lpstr>
      <vt:lpstr>3. Take young people seriously</vt:lpstr>
      <vt:lpstr>PowerPoint Presentation</vt:lpstr>
      <vt:lpstr>4. Listen to young people &amp; stay close to their concerns (1/2) </vt:lpstr>
      <vt:lpstr>PowerPoint Presentation</vt:lpstr>
      <vt:lpstr>PowerPoint Presentation</vt:lpstr>
      <vt:lpstr>5. Be flexible</vt:lpstr>
      <vt:lpstr>5. Be flexible</vt:lpstr>
      <vt:lpstr>6. Empower young people   for mission  </vt:lpstr>
      <vt:lpstr>PowerPoint Presentation</vt:lpstr>
      <vt:lpstr>7. Awaken young people to encounter        - don’t bore them!</vt:lpstr>
      <vt:lpstr>PowerPoint Presentation</vt:lpstr>
      <vt:lpstr>8. Make a home for all young people (1/2)</vt:lpstr>
      <vt:lpstr>PowerPoint Presentation</vt:lpstr>
      <vt:lpstr>8. Make a home for all young people )</vt:lpstr>
      <vt:lpstr>9. Build families &amp; communities that  welcome youth and radiate Christ</vt:lpstr>
      <vt:lpstr>PowerPoint Presentation</vt:lpstr>
      <vt:lpstr>10. Accompany the young  (1/2)</vt:lpstr>
      <vt:lpstr>10. Accompany the young (2/2)</vt:lpstr>
      <vt:lpstr>10. Accompany the young (1/2)</vt:lpstr>
      <vt:lpstr>Old and young, we need each other!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Duthie-Jung</dc:creator>
  <cp:lastModifiedBy>Anne Dickinson</cp:lastModifiedBy>
  <cp:revision>10</cp:revision>
  <cp:lastPrinted>2019-06-10T02:17:55Z</cp:lastPrinted>
  <dcterms:created xsi:type="dcterms:W3CDTF">2019-06-06T21:04:30Z</dcterms:created>
  <dcterms:modified xsi:type="dcterms:W3CDTF">2019-08-01T22:45:31Z</dcterms:modified>
</cp:coreProperties>
</file>